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452" r:id="rId3"/>
    <p:sldId id="479" r:id="rId4"/>
    <p:sldId id="483" r:id="rId5"/>
    <p:sldId id="485" r:id="rId6"/>
    <p:sldId id="257" r:id="rId7"/>
    <p:sldId id="267" r:id="rId8"/>
    <p:sldId id="268" r:id="rId9"/>
    <p:sldId id="270" r:id="rId10"/>
    <p:sldId id="295" r:id="rId11"/>
    <p:sldId id="453" r:id="rId12"/>
    <p:sldId id="486" r:id="rId13"/>
    <p:sldId id="455" r:id="rId14"/>
    <p:sldId id="477" r:id="rId15"/>
    <p:sldId id="472" r:id="rId16"/>
    <p:sldId id="473" r:id="rId17"/>
    <p:sldId id="474" r:id="rId18"/>
    <p:sldId id="475" r:id="rId19"/>
    <p:sldId id="476" r:id="rId20"/>
    <p:sldId id="478" r:id="rId21"/>
    <p:sldId id="480" r:id="rId22"/>
    <p:sldId id="481" r:id="rId23"/>
    <p:sldId id="484" r:id="rId24"/>
    <p:sldId id="499" r:id="rId25"/>
    <p:sldId id="487" r:id="rId26"/>
    <p:sldId id="500" r:id="rId27"/>
    <p:sldId id="443" r:id="rId28"/>
    <p:sldId id="293" r:id="rId29"/>
    <p:sldId id="501" r:id="rId30"/>
    <p:sldId id="466" r:id="rId31"/>
    <p:sldId id="502" r:id="rId32"/>
    <p:sldId id="335" r:id="rId33"/>
    <p:sldId id="328" r:id="rId34"/>
    <p:sldId id="444" r:id="rId35"/>
    <p:sldId id="445" r:id="rId36"/>
    <p:sldId id="449" r:id="rId37"/>
    <p:sldId id="264" r:id="rId38"/>
    <p:sldId id="446" r:id="rId39"/>
    <p:sldId id="447" r:id="rId40"/>
    <p:sldId id="462" r:id="rId41"/>
    <p:sldId id="471" r:id="rId42"/>
    <p:sldId id="491" r:id="rId43"/>
    <p:sldId id="467" r:id="rId44"/>
    <p:sldId id="468" r:id="rId45"/>
    <p:sldId id="469" r:id="rId46"/>
    <p:sldId id="470" r:id="rId47"/>
    <p:sldId id="492" r:id="rId48"/>
    <p:sldId id="493" r:id="rId49"/>
    <p:sldId id="494" r:id="rId50"/>
    <p:sldId id="457" r:id="rId51"/>
    <p:sldId id="458" r:id="rId52"/>
    <p:sldId id="490" r:id="rId53"/>
    <p:sldId id="495" r:id="rId54"/>
    <p:sldId id="456" r:id="rId55"/>
    <p:sldId id="503" r:id="rId56"/>
    <p:sldId id="459" r:id="rId57"/>
    <p:sldId id="488" r:id="rId58"/>
    <p:sldId id="489" r:id="rId59"/>
    <p:sldId id="496" r:id="rId60"/>
    <p:sldId id="497" r:id="rId61"/>
    <p:sldId id="498" r:id="rId62"/>
    <p:sldId id="50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82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E5C8-CA14-4F25-BB86-D5708A73C703}" type="datetimeFigureOut">
              <a:rPr lang="en-CA" smtClean="0"/>
              <a:t>2024-03-10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E41AB-6AC3-413E-B95C-9D45D1DB1B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4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2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more than a few variables, you can gain greater understanding with a multivariate juicer.</a:t>
            </a:r>
          </a:p>
          <a:p>
            <a:r>
              <a:rPr lang="en-CA" dirty="0"/>
              <a:t>I know this is SO cheesy! But I find this a nice analogy to explain what we do with low-D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used to looking at High-D data in projected 2D views -- 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2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this end, I’ve developed a variety of R packages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began this work on multivariate visualization from the thought that graphical methods were well developed for linear models for a single response variable</a:t>
            </a:r>
          </a:p>
          <a:p>
            <a:endParaRPr lang="en-CA" dirty="0"/>
          </a:p>
          <a:p>
            <a:r>
              <a:rPr lang="en-CA" dirty="0"/>
              <a:t>The extension to multivariate linear models is very direct mathematically: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Sums of squares -&gt; square matrices for fitted values and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F tests -&gt; tests based on eigenvalues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an example, consider the now popular data on body measurements of Antarctic penguins classified by species.</a:t>
            </a:r>
          </a:p>
          <a:p>
            <a:r>
              <a:rPr lang="en-CA" dirty="0"/>
              <a:t>(The classic iris data seems to have been eclipsed b/c of Fisher’s association with the eugenics movement.)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HE plot framework starts with data ellipses for the groups in a multivariate linear model</a:t>
            </a:r>
          </a:p>
          <a:p>
            <a:r>
              <a:rPr lang="en-CA" dirty="0"/>
              <a:t>An “HE plot” summarizes the evidence for differences among groups in a MANOVA design</a:t>
            </a:r>
          </a:p>
          <a:p>
            <a:r>
              <a:rPr lang="en-CA" dirty="0"/>
              <a:t>Equally, this can be cast as a discriminant analysis problem</a:t>
            </a:r>
          </a:p>
          <a:p>
            <a:r>
              <a:rPr lang="en-CA" dirty="0"/>
              <a:t>A simple description can be seen in an HE plot in canonical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understand a MANOVA to test for differences among penguin species using various physical measurements?</a:t>
            </a:r>
          </a:p>
          <a:p>
            <a:endParaRPr lang="en-CA" dirty="0"/>
          </a:p>
          <a:p>
            <a:r>
              <a:rPr lang="en-CA" dirty="0"/>
              <a:t>Data ellipses show the bivariate scatter</a:t>
            </a:r>
          </a:p>
          <a:p>
            <a:endParaRPr lang="en-CA" dirty="0"/>
          </a:p>
          <a:p>
            <a:r>
              <a:rPr lang="en-CA" dirty="0"/>
              <a:t>The HE plot focuses on what matters in the MANOVA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beautiful geometry here.  Linear hypotheses correspond to conjugate ellipses of dimension = </a:t>
            </a:r>
            <a:r>
              <a:rPr lang="en-CA" dirty="0" err="1"/>
              <a:t>df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DE8F-B1DC-4B22-83A0-745F0342F1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0FFE-A3E4-44DB-91BF-8DD78BC61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9321-86D5-4076-881B-CC626645E5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8782-44D7-4571-A422-7459FE37BE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69899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56FD3-8BFA-4CF9-9CFE-96E20EDEC8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99B2-B280-4D8C-B34F-A4B7C7C7C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0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1785-547D-40AD-81B3-4A9D3723B4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9F87-1A1F-4A05-8DCB-CF31DCE704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7E99-A15D-4CF6-9403-B89869396E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C01-3DED-4DC8-97AA-3F2F51376B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20A2-218D-4AD6-9F54-9A5CC2621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3000-E3F7-47E9-9EAE-71F3ECC853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3010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iendly.github.io/Vis-MLM-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github.com/friendly/friendly/blob/main/packages.m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atsoft.org/article/view/v049i06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wmf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w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76.w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1.bin"/><Relationship Id="rId2" Type="http://schemas.openxmlformats.org/officeDocument/2006/relationships/image" Target="../media/image66.png"/><Relationship Id="rId16" Type="http://schemas.openxmlformats.org/officeDocument/2006/relationships/image" Target="../media/image75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9.png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7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6"/>
            <a:ext cx="7772400" cy="175259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Multivariate Data &amp; Models with R</a:t>
            </a:r>
            <a:br>
              <a:rPr lang="en-US" dirty="0"/>
            </a:br>
            <a:r>
              <a:rPr lang="en-US" dirty="0"/>
              <a:t>A preview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QM Forum, Mar. 2024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https://friendly.github.io/Vis-MLM-book/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0A03-5283-F56B-7131-4F7CCE79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9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4552037"/>
            <a:ext cx="259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Tomorrow: Someone’s PhD thesis (better models)</a:t>
            </a:r>
          </a:p>
          <a:p>
            <a:endParaRPr lang="en-US" dirty="0"/>
          </a:p>
          <a:p>
            <a:r>
              <a:rPr lang="en-US" dirty="0"/>
              <a:t>Applications: big data, genomics, … beg for better graphical methods</a:t>
            </a:r>
          </a:p>
        </p:txBody>
      </p:sp>
    </p:spTree>
    <p:extLst>
      <p:ext uri="{BB962C8B-B14F-4D97-AF65-F5344CB8AC3E}">
        <p14:creationId xmlns:p14="http://schemas.microsoft.com/office/powerpoint/2010/main" val="226732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DEEF-9245-46FC-9F92-8EDA3EE1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Software:         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3D82E-4480-44E0-99CF-E68156D9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  <a:p>
            <a:pPr lvl="1"/>
            <a:r>
              <a:rPr lang="en-US" sz="2000" dirty="0" err="1"/>
              <a:t>vcd</a:t>
            </a:r>
            <a:r>
              <a:rPr lang="en-US" sz="2000" dirty="0"/>
              <a:t> &amp; </a:t>
            </a:r>
            <a:r>
              <a:rPr lang="en-US" sz="2000" dirty="0" err="1"/>
              <a:t>vcdExtra</a:t>
            </a:r>
            <a:endParaRPr lang="en-US" sz="2000" dirty="0"/>
          </a:p>
          <a:p>
            <a:pPr lvl="1"/>
            <a:r>
              <a:rPr lang="en-US" sz="2000" dirty="0" err="1"/>
              <a:t>nestedLogit</a:t>
            </a:r>
            <a:r>
              <a:rPr lang="en-US" sz="2000" dirty="0"/>
              <a:t>: nested dichotomies</a:t>
            </a:r>
          </a:p>
          <a:p>
            <a:r>
              <a:rPr lang="en-US" dirty="0"/>
              <a:t>Linear &amp; multivariate models</a:t>
            </a:r>
          </a:p>
          <a:p>
            <a:pPr lvl="1"/>
            <a:r>
              <a:rPr lang="en-US" sz="2000" dirty="0" err="1"/>
              <a:t>heplots</a:t>
            </a:r>
            <a:r>
              <a:rPr lang="en-US" sz="2000" dirty="0"/>
              <a:t>: HE plots &amp; related methods </a:t>
            </a:r>
          </a:p>
          <a:p>
            <a:pPr lvl="1"/>
            <a:r>
              <a:rPr lang="en-US" sz="2000" dirty="0" err="1"/>
              <a:t>candisc</a:t>
            </a:r>
            <a:r>
              <a:rPr lang="en-US" sz="2000" dirty="0"/>
              <a:t>: Analyze/view MLMs in low-D space</a:t>
            </a:r>
          </a:p>
          <a:p>
            <a:pPr lvl="1"/>
            <a:r>
              <a:rPr lang="en-US" sz="2000" dirty="0"/>
              <a:t>mvinfluence: Multivariate influence</a:t>
            </a:r>
          </a:p>
          <a:p>
            <a:pPr lvl="1"/>
            <a:r>
              <a:rPr lang="en-US" sz="2000" dirty="0" err="1"/>
              <a:t>ggbiplot</a:t>
            </a:r>
            <a:r>
              <a:rPr lang="en-US" sz="2000" dirty="0"/>
              <a:t>: ggplot2 biplots for PCA &amp; LDA</a:t>
            </a:r>
          </a:p>
          <a:p>
            <a:pPr lvl="1"/>
            <a:r>
              <a:rPr lang="en-US" sz="2000" dirty="0" err="1"/>
              <a:t>VisCollin</a:t>
            </a:r>
            <a:r>
              <a:rPr lang="en-US" sz="2000" dirty="0"/>
              <a:t>: Visualizing collinearity diagnostics</a:t>
            </a:r>
          </a:p>
          <a:p>
            <a:pPr lvl="1"/>
            <a:r>
              <a:rPr lang="en-US" sz="2000" dirty="0" err="1"/>
              <a:t>genridge</a:t>
            </a:r>
            <a:r>
              <a:rPr lang="en-US" sz="2000" dirty="0"/>
              <a:t>: Generalized ridge trace plots</a:t>
            </a:r>
          </a:p>
          <a:p>
            <a:pPr lvl="1"/>
            <a:r>
              <a:rPr lang="en-US" sz="2000" dirty="0" err="1"/>
              <a:t>gellipsoid</a:t>
            </a:r>
            <a:r>
              <a:rPr lang="en-US" sz="2000" dirty="0"/>
              <a:t>: Generalized ellipsoids</a:t>
            </a:r>
          </a:p>
          <a:p>
            <a:pPr lvl="1"/>
            <a:r>
              <a:rPr lang="en-US" sz="2000" dirty="0" err="1"/>
              <a:t>matlib</a:t>
            </a:r>
            <a:r>
              <a:rPr lang="en-US" sz="2000" dirty="0"/>
              <a:t>: Matrix linear algebra, 2D &amp; 3D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A93F5-526A-4E4E-BFF1-5E184A1C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3845518-163A-4CB0-A0BD-29F735130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37" y="1182344"/>
            <a:ext cx="1026263" cy="11887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101315-3D8A-F3E4-2AB6-F1480EC5C17E}"/>
              </a:ext>
            </a:extLst>
          </p:cNvPr>
          <p:cNvGrpSpPr/>
          <p:nvPr/>
        </p:nvGrpSpPr>
        <p:grpSpPr>
          <a:xfrm>
            <a:off x="6227285" y="2562048"/>
            <a:ext cx="2134496" cy="2125297"/>
            <a:chOff x="6227285" y="2562048"/>
            <a:chExt cx="2134496" cy="21252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4386D-910A-4E43-BD83-4BC39F07B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61" y="2562048"/>
              <a:ext cx="1050420" cy="118872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AFA100F-F960-444F-898A-D0A7FECB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285" y="2581642"/>
              <a:ext cx="1024128" cy="1188720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03B3ACD-D1E4-1A98-F70F-743622C60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765" y="3499345"/>
              <a:ext cx="1024012" cy="1188000"/>
            </a:xfrm>
            <a:prstGeom prst="rect">
              <a:avLst/>
            </a:prstGeom>
          </p:spPr>
        </p:pic>
      </p:grpSp>
      <p:pic>
        <p:nvPicPr>
          <p:cNvPr id="13" name="Picture 12" descr="A hexagon with colorful circles and dots&#10;&#10;Description automatically generated">
            <a:extLst>
              <a:ext uri="{FF2B5EF4-FFF2-40B4-BE49-F238E27FC236}">
                <a16:creationId xmlns:a16="http://schemas.microsoft.com/office/drawing/2014/main" id="{201A46D2-7A39-64F2-A8D2-22CBA6658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77" y="4433142"/>
            <a:ext cx="1021765" cy="1188720"/>
          </a:xfrm>
          <a:prstGeom prst="rect">
            <a:avLst/>
          </a:prstGeom>
        </p:spPr>
      </p:pic>
      <p:pic>
        <p:nvPicPr>
          <p:cNvPr id="18" name="Picture 17" descr="A hexagon with a diagram of different colored circles&#10;&#10;Description automatically generated">
            <a:extLst>
              <a:ext uri="{FF2B5EF4-FFF2-40B4-BE49-F238E27FC236}">
                <a16:creationId xmlns:a16="http://schemas.microsoft.com/office/drawing/2014/main" id="{57E9ED93-AAD4-6DB9-2356-2252682B08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0" y="4433142"/>
            <a:ext cx="1030449" cy="1188720"/>
          </a:xfrm>
          <a:prstGeom prst="rect">
            <a:avLst/>
          </a:prstGeom>
        </p:spPr>
      </p:pic>
      <p:pic>
        <p:nvPicPr>
          <p:cNvPr id="22" name="Picture 21" descr="A logo with a hexagon and a heart&#10;&#10;Description automatically generated">
            <a:extLst>
              <a:ext uri="{FF2B5EF4-FFF2-40B4-BE49-F238E27FC236}">
                <a16:creationId xmlns:a16="http://schemas.microsoft.com/office/drawing/2014/main" id="{B474240F-E5C0-86A8-44A3-1B994089C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9" y="1182344"/>
            <a:ext cx="1039708" cy="1188720"/>
          </a:xfrm>
          <a:prstGeom prst="rect">
            <a:avLst/>
          </a:prstGeom>
        </p:spPr>
      </p:pic>
      <p:pic>
        <p:nvPicPr>
          <p:cNvPr id="26" name="Picture 25" descr="A hexagon with a blue letter r and a black and white hexagon&#10;&#10;Description automatically generated">
            <a:extLst>
              <a:ext uri="{FF2B5EF4-FFF2-40B4-BE49-F238E27FC236}">
                <a16:creationId xmlns:a16="http://schemas.microsoft.com/office/drawing/2014/main" id="{D75D1AC0-48DA-F427-6E50-E06272ED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3852"/>
            <a:ext cx="633351" cy="715962"/>
          </a:xfrm>
          <a:prstGeom prst="rect">
            <a:avLst/>
          </a:prstGeom>
        </p:spPr>
      </p:pic>
      <p:pic>
        <p:nvPicPr>
          <p:cNvPr id="30" name="Picture 29" descr="A hexagon with a blue and white design&#10;&#10;Description automatically generated">
            <a:extLst>
              <a:ext uri="{FF2B5EF4-FFF2-40B4-BE49-F238E27FC236}">
                <a16:creationId xmlns:a16="http://schemas.microsoft.com/office/drawing/2014/main" id="{D5728C20-08A0-8F5E-C908-BA6959BEF8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56" y="5382091"/>
            <a:ext cx="1030224" cy="1188720"/>
          </a:xfrm>
          <a:prstGeom prst="rect">
            <a:avLst/>
          </a:prstGeom>
        </p:spPr>
      </p:pic>
      <p:pic>
        <p:nvPicPr>
          <p:cNvPr id="32" name="Picture 31" descr="A hexagon with a diagram&#10;&#10;Description automatically generated">
            <a:extLst>
              <a:ext uri="{FF2B5EF4-FFF2-40B4-BE49-F238E27FC236}">
                <a16:creationId xmlns:a16="http://schemas.microsoft.com/office/drawing/2014/main" id="{4D327929-24EA-E3F6-9AC8-C103A49840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06" y="5380320"/>
            <a:ext cx="1021768" cy="11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12F1-7B6C-4D1C-2E12-17223B11508E}"/>
              </a:ext>
            </a:extLst>
          </p:cNvPr>
          <p:cNvSpPr txBox="1"/>
          <p:nvPr/>
        </p:nvSpPr>
        <p:spPr>
          <a:xfrm>
            <a:off x="609600" y="6096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13"/>
              </a:rPr>
              <a:t>https://github.com/friendly/friendly/blob/main/packages.md</a:t>
            </a:r>
            <a:r>
              <a:rPr lang="en-CA" sz="1400" dirty="0"/>
              <a:t> </a:t>
            </a:r>
          </a:p>
        </p:txBody>
      </p:sp>
      <p:pic>
        <p:nvPicPr>
          <p:cNvPr id="15" name="Picture 14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6C12D648-1291-DAE5-5FA4-4E8412BC8DA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55" y="3497595"/>
            <a:ext cx="102753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0066-0536-CDD4-779A-F69DD99F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61415-03B2-8D9D-1F0D-2B02AA47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2800" b="1" dirty="0"/>
              <a:t>data </a:t>
            </a:r>
            <a:r>
              <a:rPr lang="en-CA" sz="2800" dirty="0"/>
              <a:t>plots: display raw data, with annotations to aid interpretation (regression lines, smooths, data ellipses)</a:t>
            </a:r>
          </a:p>
          <a:p>
            <a:r>
              <a:rPr lang="en-CA" sz="2800" b="1" dirty="0"/>
              <a:t>reconnaissance </a:t>
            </a:r>
            <a:r>
              <a:rPr lang="en-CA" sz="2800" dirty="0"/>
              <a:t>plots: bird’s-eye overview for high-D multivariate data</a:t>
            </a:r>
          </a:p>
          <a:p>
            <a:pPr lvl="1"/>
            <a:r>
              <a:rPr lang="en-CA" sz="2400" dirty="0"/>
              <a:t>scatterplot matrices, </a:t>
            </a:r>
            <a:r>
              <a:rPr lang="en-CA" sz="2400" dirty="0" err="1"/>
              <a:t>corrgrams</a:t>
            </a:r>
            <a:r>
              <a:rPr lang="en-CA" sz="2400" dirty="0"/>
              <a:t>, parallel coord plots</a:t>
            </a:r>
          </a:p>
          <a:p>
            <a:pPr lvl="1"/>
            <a:r>
              <a:rPr lang="en-CA" sz="2400" dirty="0"/>
              <a:t>visual thinning: favor summaries over data points</a:t>
            </a:r>
          </a:p>
          <a:p>
            <a:r>
              <a:rPr lang="en-CA" sz="2800" b="1" dirty="0"/>
              <a:t>dimension reduction </a:t>
            </a:r>
            <a:r>
              <a:rPr lang="en-CA" sz="2800" dirty="0"/>
              <a:t>plots: plot in low-D space</a:t>
            </a:r>
          </a:p>
          <a:p>
            <a:pPr lvl="1"/>
            <a:r>
              <a:rPr lang="en-CA" sz="2400" dirty="0"/>
              <a:t>PCA, biplots</a:t>
            </a:r>
          </a:p>
          <a:p>
            <a:pPr lvl="1"/>
            <a:r>
              <a:rPr lang="en-CA" sz="2400" dirty="0"/>
              <a:t>Canonical correlation, LDA</a:t>
            </a:r>
          </a:p>
          <a:p>
            <a:r>
              <a:rPr lang="en-CA" sz="2800" b="1" dirty="0"/>
              <a:t>model</a:t>
            </a:r>
            <a:r>
              <a:rPr lang="en-CA" sz="2800" dirty="0"/>
              <a:t> plots: plot results of a fitted model</a:t>
            </a:r>
          </a:p>
          <a:p>
            <a:pPr lvl="1"/>
            <a:r>
              <a:rPr lang="en-CA" sz="2400" dirty="0"/>
              <a:t>coefficient plots</a:t>
            </a:r>
          </a:p>
          <a:p>
            <a:pPr lvl="1"/>
            <a:r>
              <a:rPr lang="en-CA" sz="2400" dirty="0"/>
              <a:t>marginal effect plots, added variable plots, …</a:t>
            </a:r>
          </a:p>
          <a:p>
            <a:r>
              <a:rPr lang="en-CA" sz="2800" b="1" dirty="0"/>
              <a:t>diagnostic</a:t>
            </a:r>
            <a:r>
              <a:rPr lang="en-CA" sz="2800" dirty="0"/>
              <a:t> plots: show deviations from assumptions</a:t>
            </a:r>
          </a:p>
          <a:p>
            <a:pPr lvl="1"/>
            <a:r>
              <a:rPr lang="en-CA" sz="2400" dirty="0"/>
              <a:t>residual plots, influence plots</a:t>
            </a:r>
          </a:p>
          <a:p>
            <a:pPr lvl="1"/>
            <a:r>
              <a:rPr lang="en-CA" sz="2400" dirty="0"/>
              <a:t>homogeneity of variance plots, …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F7D8C-0C17-E617-F6CE-D2F01D1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4CF3-46EC-480E-3843-56E2D5A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5C7C-0FE8-1529-BA24-61F68522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group of penguins standing in a row&#10;&#10;Description automatically generated">
            <a:extLst>
              <a:ext uri="{FF2B5EF4-FFF2-40B4-BE49-F238E27FC236}">
                <a16:creationId xmlns:a16="http://schemas.microsoft.com/office/drawing/2014/main" id="{AB3EC107-3E2B-3821-B186-5F4A73C1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02280"/>
            <a:ext cx="4267200" cy="2560320"/>
          </a:xfrm>
          <a:prstGeom prst="rect">
            <a:avLst/>
          </a:prstGeom>
        </p:spPr>
      </p:pic>
      <p:pic>
        <p:nvPicPr>
          <p:cNvPr id="8" name="Picture 7" descr="A bird with a beak and a pointy nose&#10;&#10;Description automatically generated with medium confidence">
            <a:extLst>
              <a:ext uri="{FF2B5EF4-FFF2-40B4-BE49-F238E27FC236}">
                <a16:creationId xmlns:a16="http://schemas.microsoft.com/office/drawing/2014/main" id="{9A763808-9751-268C-6F48-E4CCFB7A3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3048001"/>
            <a:ext cx="3788194" cy="243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D1D-0DF7-5A08-16F9-A3CFD1FCBC3F}"/>
              </a:ext>
            </a:extLst>
          </p:cNvPr>
          <p:cNvSpPr txBox="1"/>
          <p:nvPr/>
        </p:nvSpPr>
        <p:spPr>
          <a:xfrm>
            <a:off x="457200" y="114300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penguin species observed in the Palmer Archipelago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Species: </a:t>
            </a:r>
            <a:r>
              <a:rPr lang="en-CA" sz="1600" dirty="0" err="1"/>
              <a:t>Adélie</a:t>
            </a:r>
            <a:r>
              <a:rPr lang="en-CA" sz="1600" dirty="0"/>
              <a:t>, Chinstrap &amp; Gentoo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Islands: Biscoe, Dream &amp; Torgersen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Years: 2007, 2008,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Sex: Male,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Four measures:  Bill length,  Bill depth,  Flipper length, Body mass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EE8DA-4DFA-19F0-21C5-9E1AF894D970}"/>
              </a:ext>
            </a:extLst>
          </p:cNvPr>
          <p:cNvSpPr txBox="1"/>
          <p:nvPr/>
        </p:nvSpPr>
        <p:spPr>
          <a:xfrm>
            <a:off x="457200" y="5867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Purpose: examine </a:t>
            </a: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size, appearance in relation to foraging &amp; habitat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3124C5-A867-F076-F223-30F85B8AD80A}"/>
              </a:ext>
            </a:extLst>
          </p:cNvPr>
          <p:cNvCxnSpPr/>
          <p:nvPr/>
        </p:nvCxnSpPr>
        <p:spPr>
          <a:xfrm>
            <a:off x="4343400" y="4267200"/>
            <a:ext cx="228600" cy="762000"/>
          </a:xfrm>
          <a:prstGeom prst="straightConnector1">
            <a:avLst/>
          </a:prstGeom>
          <a:ln w="222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AC46FB3-46D5-28CD-53E0-464B68904A4A}"/>
              </a:ext>
            </a:extLst>
          </p:cNvPr>
          <p:cNvSpPr/>
          <p:nvPr/>
        </p:nvSpPr>
        <p:spPr>
          <a:xfrm rot="788081">
            <a:off x="2365980" y="3954330"/>
            <a:ext cx="685271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C919E-1286-85FE-02C8-CE16841CC2AC}"/>
              </a:ext>
            </a:extLst>
          </p:cNvPr>
          <p:cNvSpPr txBox="1"/>
          <p:nvPr/>
        </p:nvSpPr>
        <p:spPr>
          <a:xfrm>
            <a:off x="2327615" y="421213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Body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6E78C-6927-92E3-3153-9A83A9BA5BA6}"/>
              </a:ext>
            </a:extLst>
          </p:cNvPr>
          <p:cNvSpPr txBox="1"/>
          <p:nvPr/>
        </p:nvSpPr>
        <p:spPr>
          <a:xfrm rot="4387397">
            <a:off x="3793414" y="4637663"/>
            <a:ext cx="17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Flipper length</a:t>
            </a:r>
          </a:p>
        </p:txBody>
      </p:sp>
    </p:spTree>
    <p:extLst>
      <p:ext uri="{BB962C8B-B14F-4D97-AF65-F5344CB8AC3E}">
        <p14:creationId xmlns:p14="http://schemas.microsoft.com/office/powerpoint/2010/main" val="113366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6422-DD25-3C5C-3628-AFA62D38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Plots for multivariate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9E54-4524-BF3D-A113-F6992D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  <a:p>
            <a:r>
              <a:rPr lang="en-CA" dirty="0"/>
              <a:t>Scatterplot matrices</a:t>
            </a:r>
          </a:p>
          <a:p>
            <a:r>
              <a:rPr lang="en-CA" dirty="0"/>
              <a:t>Generalized pairs plots</a:t>
            </a:r>
          </a:p>
          <a:p>
            <a:r>
              <a:rPr lang="en-CA" dirty="0"/>
              <a:t>Parallel coordinate plots</a:t>
            </a:r>
          </a:p>
          <a:p>
            <a:r>
              <a:rPr lang="en-CA" dirty="0"/>
              <a:t>Dynamic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48FB2-E27E-EB88-7541-C176E690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8D5-6EFA-956A-14D3-0295FBC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Annotated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BA982-6854-D9F4-AE2E-C2C19006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FAD839C4-B1C9-E290-6B04-B9BA97530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9466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4349-8E95-FC65-20F8-BB2795FCDE16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scatterplots are most useful when supplemented by annotations to show </a:t>
            </a:r>
            <a:r>
              <a:rPr lang="en-CA" dirty="0">
                <a:solidFill>
                  <a:srgbClr val="0070C0"/>
                </a:solidFill>
              </a:rPr>
              <a:t>patterns, trends and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linear &amp; loess smooths</a:t>
            </a:r>
          </a:p>
        </p:txBody>
      </p:sp>
    </p:spTree>
    <p:extLst>
      <p:ext uri="{BB962C8B-B14F-4D97-AF65-F5344CB8AC3E}">
        <p14:creationId xmlns:p14="http://schemas.microsoft.com/office/powerpoint/2010/main" val="167271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DC4BE45A-D3B8-CCFD-F81D-247ED2B20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CFDC7-3F9B-45B8-2FFA-A524B038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Non-parametric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09155-0F6E-16C6-DE09-F200EDA6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DE30-904E-BCFC-764C-0BDB18DD8339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Non-parametric contours can reveal more features</a:t>
            </a:r>
          </a:p>
          <a:p>
            <a:r>
              <a:rPr lang="en-CA" dirty="0"/>
              <a:t>Bimodality? Outliers?</a:t>
            </a:r>
          </a:p>
        </p:txBody>
      </p:sp>
    </p:spTree>
    <p:extLst>
      <p:ext uri="{BB962C8B-B14F-4D97-AF65-F5344CB8AC3E}">
        <p14:creationId xmlns:p14="http://schemas.microsoft.com/office/powerpoint/2010/main" val="310860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24A0-49E8-842F-F479-DB20842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Reconnaisance</a:t>
            </a:r>
            <a:r>
              <a:rPr lang="en-CA" dirty="0"/>
              <a:t>: scatterplot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5685C-FCF5-13FE-5C5D-975B382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9D2B2982-EE51-EC0E-3FCD-911F1D924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7794"/>
            <a:ext cx="5334006" cy="5334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F9F-14A2-787E-0CAF-ACF750EBDBA5}"/>
              </a:ext>
            </a:extLst>
          </p:cNvPr>
          <p:cNvSpPr txBox="1"/>
          <p:nvPr/>
        </p:nvSpPr>
        <p:spPr>
          <a:xfrm>
            <a:off x="5784279" y="1676400"/>
            <a:ext cx="2978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car::</a:t>
            </a:r>
            <a:r>
              <a:rPr lang="en-CA" dirty="0" err="1"/>
              <a:t>scatterplotMatrix</a:t>
            </a:r>
            <a:r>
              <a:rPr lang="en-CA" dirty="0"/>
              <a:t>() here, but:</a:t>
            </a:r>
          </a:p>
          <a:p>
            <a:r>
              <a:rPr lang="en-CA" dirty="0"/>
              <a:t>- points, loess</a:t>
            </a:r>
          </a:p>
          <a:p>
            <a:r>
              <a:rPr lang="en-CA" dirty="0"/>
              <a:t>+ regression lines</a:t>
            </a:r>
          </a:p>
          <a:p>
            <a:r>
              <a:rPr lang="en-CA" dirty="0"/>
              <a:t>+ data ellipses </a:t>
            </a:r>
          </a:p>
          <a:p>
            <a:endParaRPr lang="en-CA" dirty="0"/>
          </a:p>
          <a:p>
            <a:r>
              <a:rPr lang="en-CA" dirty="0"/>
              <a:t>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Reg lines have mostly similar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Diff</a:t>
            </a:r>
            <a:r>
              <a:rPr lang="en-CA" baseline="30000" dirty="0" err="1"/>
              <a:t>ces</a:t>
            </a:r>
            <a:r>
              <a:rPr lang="en-CA" dirty="0"/>
              <a:t> in means shown in </a:t>
            </a:r>
            <a:r>
              <a:rPr lang="en-CA" dirty="0" err="1"/>
              <a:t>diag</a:t>
            </a:r>
            <a:r>
              <a:rPr lang="en-CA" dirty="0"/>
              <a:t>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F339-42EF-F969-22C1-9AE239B06299}"/>
              </a:ext>
            </a:extLst>
          </p:cNvPr>
          <p:cNvSpPr txBox="1"/>
          <p:nvPr/>
        </p:nvSpPr>
        <p:spPr>
          <a:xfrm>
            <a:off x="450273" y="1143000"/>
            <a:ext cx="824345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a graphic overview, it helps to thin details and emphasize visual summaries</a:t>
            </a:r>
          </a:p>
        </p:txBody>
      </p:sp>
    </p:spTree>
    <p:extLst>
      <p:ext uri="{BB962C8B-B14F-4D97-AF65-F5344CB8AC3E}">
        <p14:creationId xmlns:p14="http://schemas.microsoft.com/office/powerpoint/2010/main" val="420587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97F9-3D01-77AA-DDAF-5BA9BA11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pairs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75160-47B0-263A-36CD-DA58961C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30BB03D-C366-7816-C6BB-213627820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9475"/>
            <a:ext cx="5112000" cy="511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3BC75-BD48-2E39-70DA-35BE621CAF2C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GGally</a:t>
            </a:r>
            <a:r>
              <a:rPr lang="en-CA" sz="1600" dirty="0">
                <a:latin typeface="Lucida Console" panose="020B0609040504020204" pitchFamily="49" charset="0"/>
              </a:rPr>
              <a:t>::</a:t>
            </a:r>
            <a:r>
              <a:rPr lang="en-CA" sz="1600" dirty="0" err="1">
                <a:latin typeface="Lucida Console" panose="020B0609040504020204" pitchFamily="49" charset="0"/>
              </a:rPr>
              <a:t>ggpairs</a:t>
            </a:r>
            <a:r>
              <a:rPr lang="en-CA" sz="1600" dirty="0">
                <a:latin typeface="Lucida Console" panose="020B0609040504020204" pitchFamily="49" charset="0"/>
              </a:rPr>
              <a:t>() </a:t>
            </a:r>
            <a:r>
              <a:rPr lang="en-CA" dirty="0"/>
              <a:t>allows to view mixtures of Quantitative &amp; Categorical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022C-D948-F220-BFFF-AF24DC972166}"/>
              </a:ext>
            </a:extLst>
          </p:cNvPr>
          <p:cNvSpPr txBox="1"/>
          <p:nvPr/>
        </p:nvSpPr>
        <p:spPr>
          <a:xfrm>
            <a:off x="5715000" y="1893762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QQ: scat plots, densities, …</a:t>
            </a:r>
          </a:p>
          <a:p>
            <a:r>
              <a:rPr lang="en-CA" dirty="0"/>
              <a:t>QC: boxplots, histograms, …</a:t>
            </a:r>
          </a:p>
          <a:p>
            <a:r>
              <a:rPr lang="en-CA" dirty="0"/>
              <a:t>CC: mosaic plots,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FEAEFD-B59F-835E-F409-07825AC330DC}"/>
              </a:ext>
            </a:extLst>
          </p:cNvPr>
          <p:cNvSpPr/>
          <p:nvPr/>
        </p:nvSpPr>
        <p:spPr>
          <a:xfrm>
            <a:off x="762000" y="1609475"/>
            <a:ext cx="25908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5240A-E997-9740-1734-4464CED8EBB0}"/>
              </a:ext>
            </a:extLst>
          </p:cNvPr>
          <p:cNvSpPr/>
          <p:nvPr/>
        </p:nvSpPr>
        <p:spPr>
          <a:xfrm>
            <a:off x="3352800" y="1609475"/>
            <a:ext cx="2216400" cy="273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84927F-02AF-0108-9760-42BE16F3546D}"/>
              </a:ext>
            </a:extLst>
          </p:cNvPr>
          <p:cNvSpPr/>
          <p:nvPr/>
        </p:nvSpPr>
        <p:spPr>
          <a:xfrm>
            <a:off x="762000" y="4343400"/>
            <a:ext cx="25908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46D0D-F241-FC38-1125-F99F2A1AE790}"/>
              </a:ext>
            </a:extLst>
          </p:cNvPr>
          <p:cNvSpPr/>
          <p:nvPr/>
        </p:nvSpPr>
        <p:spPr>
          <a:xfrm>
            <a:off x="3352800" y="4343400"/>
            <a:ext cx="2216400" cy="2239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B567-BF4E-F552-E5A1-4A416D07C5F5}"/>
              </a:ext>
            </a:extLst>
          </p:cNvPr>
          <p:cNvSpPr txBox="1"/>
          <p:nvPr/>
        </p:nvSpPr>
        <p:spPr>
          <a:xfrm>
            <a:off x="5867400" y="4419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Sometimes we find something unexpected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F013B-54B4-FCD0-F83E-8A4E3A7D4FD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72000" y="4724400"/>
            <a:ext cx="1295400" cy="18366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95-F16A-7615-CBE6-B0E75C91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Parallel coordinates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37D86-E44D-8F28-7E1E-BF6D2F2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9FA3F-BA9D-9716-1F70-6ACE2FD43227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ggpcp</a:t>
            </a:r>
            <a:r>
              <a:rPr lang="en-CA" dirty="0"/>
              <a:t> package provides </a:t>
            </a:r>
            <a:r>
              <a:rPr lang="en-CA" dirty="0" err="1">
                <a:latin typeface="Lucida Console" panose="020B0609040504020204" pitchFamily="49" charset="0"/>
              </a:rPr>
              <a:t>pcp</a:t>
            </a:r>
            <a:r>
              <a:rPr lang="en-CA" dirty="0">
                <a:latin typeface="Lucida Console" panose="020B0609040504020204" pitchFamily="49" charset="0"/>
              </a:rPr>
              <a:t>_*() </a:t>
            </a:r>
            <a:r>
              <a:rPr lang="en-CA" dirty="0"/>
              <a:t>extensions to </a:t>
            </a:r>
            <a:r>
              <a:rPr lang="en-CA" dirty="0">
                <a:latin typeface="Lucida Console" panose="020B0609040504020204" pitchFamily="49" charset="0"/>
              </a:rPr>
              <a:t>ggplot2</a:t>
            </a:r>
            <a:r>
              <a:rPr lang="en-CA" dirty="0"/>
              <a:t>, handling both quantitative and categorical variables.</a:t>
            </a:r>
            <a:endParaRPr lang="en-CA" dirty="0">
              <a:latin typeface="Lucida Console" panose="020B06090405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942D5-4FF9-D8DE-1C16-B05F3B2F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6390476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6035C-F8DE-9F91-FECE-AF60B5F0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9A1D-A642-3E5C-6BCE-133820E6E868}"/>
              </a:ext>
            </a:extLst>
          </p:cNvPr>
          <p:cNvSpPr txBox="1"/>
          <p:nvPr/>
        </p:nvSpPr>
        <p:spPr>
          <a:xfrm>
            <a:off x="4876800" y="609600"/>
            <a:ext cx="3962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sz="2000" dirty="0"/>
              <a:t>Goal: Extend the familiar graphical methods for univariate linear models to the MLM (MANOVA, MMRA, CDA, …)</a:t>
            </a:r>
          </a:p>
          <a:p>
            <a:endParaRPr lang="en-CA" dirty="0"/>
          </a:p>
          <a:p>
            <a:r>
              <a:rPr lang="en-CA" dirty="0"/>
              <a:t>Topics: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plots, model plots, diagnostic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ellipses, confidence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PCA, biplots (the multivariate juicer)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y</a:t>
            </a:r>
            <a:r>
              <a:rPr lang="en-CA" dirty="0"/>
              <a:t> ~ </a:t>
            </a:r>
            <a:r>
              <a:rPr lang="en-CA" b="1" dirty="0"/>
              <a:t>X</a:t>
            </a:r>
            <a:r>
              <a:rPr lang="en-CA" dirty="0"/>
              <a:t> β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b="1" dirty="0">
                <a:sym typeface="Symbol" panose="05050102010706020507" pitchFamily="18" charset="2"/>
              </a:rPr>
              <a:t>Y </a:t>
            </a:r>
            <a:r>
              <a:rPr lang="en-CA" dirty="0">
                <a:sym typeface="Symbol" panose="05050102010706020507" pitchFamily="18" charset="2"/>
              </a:rPr>
              <a:t>~ </a:t>
            </a:r>
            <a:r>
              <a:rPr lang="en-CA" b="1" dirty="0">
                <a:sym typeface="Symbol" panose="05050102010706020507" pitchFamily="18" charset="2"/>
              </a:rPr>
              <a:t>X B </a:t>
            </a:r>
            <a:r>
              <a:rPr lang="en-CA" dirty="0">
                <a:sym typeface="Symbol" panose="05050102010706020507" pitchFamily="18" charset="2"/>
              </a:rPr>
              <a:t>(</a:t>
            </a:r>
            <a:r>
              <a:rPr lang="en-CA" dirty="0" err="1">
                <a:sym typeface="Symbol" panose="05050102010706020507" pitchFamily="18" charset="2"/>
              </a:rPr>
              <a:t>AnovaMANOVA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Hypothesis-Error (HE)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Canonical discriminant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…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close-up of a book cover&#10;&#10;Description automatically generated">
            <a:extLst>
              <a:ext uri="{FF2B5EF4-FFF2-40B4-BE49-F238E27FC236}">
                <a16:creationId xmlns:a16="http://schemas.microsoft.com/office/drawing/2014/main" id="{31223C49-0ED3-B443-5177-5BEF90CD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43205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F2C-8125-059B-D08C-36C6C69E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Animated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0B284-E892-BF88-CC10-F29EA27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How can we usefully explore High-D data space to uncover interesting structure?</a:t>
            </a:r>
          </a:p>
          <a:p>
            <a:pPr lvl="1"/>
            <a:r>
              <a:rPr lang="en-CA" sz="2400" dirty="0"/>
              <a:t>Clusters, holes, outliers, non-linearities</a:t>
            </a:r>
          </a:p>
          <a:p>
            <a:r>
              <a:rPr lang="en-CA" sz="2800" dirty="0"/>
              <a:t>Asimov (1985) defined the idea of a </a:t>
            </a:r>
            <a:r>
              <a:rPr lang="en-CA" sz="2800" dirty="0">
                <a:solidFill>
                  <a:srgbClr val="0070C0"/>
                </a:solidFill>
              </a:rPr>
              <a:t>Grand Tour</a:t>
            </a:r>
          </a:p>
          <a:p>
            <a:pPr lvl="1"/>
            <a:r>
              <a:rPr lang="en-CA" sz="2400" dirty="0"/>
              <a:t>Orthogonal projection of Hi-D data </a:t>
            </a:r>
            <a:r>
              <a:rPr lang="en-CA" sz="2400" b="1" dirty="0"/>
              <a:t>X</a:t>
            </a:r>
            <a:r>
              <a:rPr lang="en-CA" sz="2400" dirty="0"/>
              <a:t> into d=1, 2, 3 D space</a:t>
            </a:r>
          </a:p>
          <a:p>
            <a:pPr lvl="1"/>
            <a:endParaRPr lang="en-CA" sz="2400" dirty="0"/>
          </a:p>
          <a:p>
            <a:pPr marL="457200" lvl="1" indent="0">
              <a:buNone/>
            </a:pPr>
            <a:endParaRPr lang="en-CA" sz="2400" dirty="0"/>
          </a:p>
          <a:p>
            <a:pPr lvl="1"/>
            <a:r>
              <a:rPr lang="en-CA" sz="2400" dirty="0"/>
              <a:t>Tour: Smooth sequence of interpolated projections that can be animated as in a movie</a:t>
            </a:r>
          </a:p>
          <a:p>
            <a:r>
              <a:rPr lang="en-CA" sz="2800" dirty="0">
                <a:solidFill>
                  <a:srgbClr val="0070C0"/>
                </a:solidFill>
              </a:rPr>
              <a:t>Guided Tour </a:t>
            </a:r>
            <a:r>
              <a:rPr lang="en-CA" sz="2800" dirty="0"/>
              <a:t>methods include projection pursuit, to optimize some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ECAB-478D-5FB8-02D3-7842C77C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3E548-8A0E-3136-E382-893087E6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395357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9322-0B8F-1A07-CE6E-E98AB0B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E86F9-206B-695C-CAD0-EEA624F0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F6155C2-8CD5-74B1-DFBF-1694BB9E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33600"/>
            <a:ext cx="5738741" cy="22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91FA-B612-0896-36A0-138B354E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33370"/>
            <a:ext cx="1494642" cy="9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8A5CE-95B1-EF5B-72BC-C20FADE5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79486"/>
            <a:ext cx="216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29604-5303-2C5A-25D4-FBEF84D540B8}"/>
              </a:ext>
            </a:extLst>
          </p:cNvPr>
          <p:cNvSpPr txBox="1"/>
          <p:nvPr/>
        </p:nvSpPr>
        <p:spPr>
          <a:xfrm>
            <a:off x="1066800" y="1219200"/>
            <a:ext cx="177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X</a:t>
            </a:r>
            <a:r>
              <a:rPr lang="en-CA" sz="2000" baseline="-25000" dirty="0"/>
              <a:t>8×3</a:t>
            </a:r>
            <a:r>
              <a:rPr lang="en-CA" sz="2000" dirty="0"/>
              <a:t> points on a unit cube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A0935-FDB0-7E86-8781-C51C7FEEE666}"/>
              </a:ext>
            </a:extLst>
          </p:cNvPr>
          <p:cNvGrpSpPr/>
          <p:nvPr/>
        </p:nvGrpSpPr>
        <p:grpSpPr>
          <a:xfrm>
            <a:off x="609600" y="4431268"/>
            <a:ext cx="4997370" cy="2147247"/>
            <a:chOff x="609600" y="4431268"/>
            <a:chExt cx="4997370" cy="21472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7074F0-2C20-F686-4B78-88A85D9B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4778515"/>
              <a:ext cx="499737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72D1C-57D5-ACCC-9E61-D1E83599EE42}"/>
                </a:ext>
              </a:extLst>
            </p:cNvPr>
            <p:cNvSpPr txBox="1"/>
            <p:nvPr/>
          </p:nvSpPr>
          <p:spPr>
            <a:xfrm>
              <a:off x="609600" y="44312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Variable vectors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0C4FC-9CA4-C341-54E0-D767A366F992}"/>
              </a:ext>
            </a:extLst>
          </p:cNvPr>
          <p:cNvGrpSpPr/>
          <p:nvPr/>
        </p:nvGrpSpPr>
        <p:grpSpPr>
          <a:xfrm>
            <a:off x="5184058" y="4009638"/>
            <a:ext cx="3197942" cy="2848362"/>
            <a:chOff x="5184058" y="4009638"/>
            <a:chExt cx="3197942" cy="2848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7580F0-F393-5382-2A27-66A3C785FE5D}"/>
                </a:ext>
              </a:extLst>
            </p:cNvPr>
            <p:cNvGrpSpPr/>
            <p:nvPr/>
          </p:nvGrpSpPr>
          <p:grpSpPr>
            <a:xfrm>
              <a:off x="5867400" y="4323338"/>
              <a:ext cx="2514600" cy="2534662"/>
              <a:chOff x="5867400" y="4323338"/>
              <a:chExt cx="2514600" cy="253466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61CEC2-935C-3C59-5F2B-B17967506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400" y="4662000"/>
                <a:ext cx="2512028" cy="2196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0D4059-BD4F-6CA6-1C5C-1179CCBA4873}"/>
                  </a:ext>
                </a:extLst>
              </p:cNvPr>
              <p:cNvSpPr txBox="1"/>
              <p:nvPr/>
            </p:nvSpPr>
            <p:spPr>
              <a:xfrm>
                <a:off x="6324600" y="4323338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P</a:t>
                </a:r>
                <a:r>
                  <a:rPr lang="en-CA" baseline="-25000" dirty="0"/>
                  <a:t>2</a:t>
                </a:r>
                <a:r>
                  <a:rPr lang="en-CA" dirty="0"/>
                  <a:t> Combined view</a:t>
                </a: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4CF8A8BC-AA11-77E0-3484-82E6C314B6D2}"/>
                </a:ext>
              </a:extLst>
            </p:cNvPr>
            <p:cNvSpPr/>
            <p:nvPr/>
          </p:nvSpPr>
          <p:spPr>
            <a:xfrm rot="3061362">
              <a:off x="5545052" y="4295369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E291E76-EE9C-C762-45FE-E5FD4D9EB625}"/>
                </a:ext>
              </a:extLst>
            </p:cNvPr>
            <p:cNvSpPr/>
            <p:nvPr/>
          </p:nvSpPr>
          <p:spPr>
            <a:xfrm>
              <a:off x="5184058" y="4953000"/>
              <a:ext cx="788400" cy="216938"/>
            </a:xfrm>
            <a:prstGeom prst="rightArrow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344-1BCA-5117-DD54-CB5BAC7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F2DD-56BF-4C69-38C8-0439374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371600"/>
          </a:xfrm>
        </p:spPr>
        <p:txBody>
          <a:bodyPr>
            <a:normAutofit/>
          </a:bodyPr>
          <a:lstStyle/>
          <a:p>
            <a:r>
              <a:rPr lang="en-CA" sz="2400" dirty="0"/>
              <a:t>A tour consists of a smooth sequence of projections, P</a:t>
            </a:r>
            <a:r>
              <a:rPr lang="en-CA" sz="2400" baseline="-25000" dirty="0"/>
              <a:t>(t) </a:t>
            </a:r>
            <a:r>
              <a:rPr lang="en-CA" sz="2400" dirty="0"/>
              <a:t>indexed by time </a:t>
            </a:r>
            <a:r>
              <a:rPr lang="en-CA" sz="2400" i="1" dirty="0"/>
              <a:t>t</a:t>
            </a:r>
          </a:p>
          <a:p>
            <a:pPr marL="0" indent="0">
              <a:buNone/>
            </a:pPr>
            <a:r>
              <a:rPr lang="en-CA" sz="2400" dirty="0"/>
              <a:t>                            Y</a:t>
            </a:r>
            <a:r>
              <a:rPr lang="en-CA" sz="2400" baseline="-25000" dirty="0"/>
              <a:t>(1) </a:t>
            </a:r>
            <a:r>
              <a:rPr lang="en-CA" sz="2400" dirty="0"/>
              <a:t>= X P</a:t>
            </a:r>
            <a:r>
              <a:rPr lang="en-CA" sz="2400" baseline="-25000" dirty="0"/>
              <a:t>(1)</a:t>
            </a:r>
            <a:r>
              <a:rPr lang="en-CA" sz="2400" dirty="0"/>
              <a:t> , Y</a:t>
            </a:r>
            <a:r>
              <a:rPr lang="en-CA" sz="2400" baseline="-25000" dirty="0"/>
              <a:t>(2) </a:t>
            </a:r>
            <a:r>
              <a:rPr lang="en-CA" sz="2400" dirty="0"/>
              <a:t>=X P</a:t>
            </a:r>
            <a:r>
              <a:rPr lang="en-CA" sz="2400" baseline="-25000" dirty="0"/>
              <a:t>(2) </a:t>
            </a:r>
            <a:r>
              <a:rPr lang="en-CA" sz="2400" dirty="0"/>
              <a:t>, …, Y</a:t>
            </a:r>
            <a:r>
              <a:rPr lang="en-CA" sz="2400" baseline="-25000" dirty="0"/>
              <a:t>(T) </a:t>
            </a:r>
            <a:r>
              <a:rPr lang="en-CA" sz="2400" dirty="0"/>
              <a:t>= X P</a:t>
            </a:r>
            <a:r>
              <a:rPr lang="en-CA" sz="2400" baseline="-25000" dirty="0"/>
              <a:t>(T)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1DB2-4708-1151-A4A2-D8C934C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B165-B1F6-7345-92B7-CFA60D8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10090"/>
            <a:ext cx="5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98A8-EA00-4133-B509-3210FE0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>
                <a:latin typeface="Lucida Console" panose="020B0609040504020204" pitchFamily="49" charset="0"/>
              </a:rPr>
              <a:t>tourr</a:t>
            </a:r>
            <a:r>
              <a:rPr lang="en-CA" dirty="0"/>
              <a:t> package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115D-1BE5-1C64-CB09-FBAEDA9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CA" sz="2400" dirty="0"/>
              <a:t>Defines a tour to consist of:</a:t>
            </a:r>
          </a:p>
          <a:p>
            <a:pPr lvl="1"/>
            <a:r>
              <a:rPr lang="en-CA" sz="1800" dirty="0"/>
              <a:t>Data: a numeric matrix, X (</a:t>
            </a:r>
            <a:r>
              <a:rPr lang="en-CA" sz="1800" i="1" dirty="0"/>
              <a:t>n</a:t>
            </a:r>
            <a:r>
              <a:rPr lang="en-CA" sz="1800" dirty="0"/>
              <a:t> × </a:t>
            </a:r>
            <a:r>
              <a:rPr lang="en-CA" sz="1800" i="1" dirty="0"/>
              <a:t>p</a:t>
            </a:r>
            <a:r>
              <a:rPr lang="en-CA" sz="1800" dirty="0"/>
              <a:t>) </a:t>
            </a:r>
          </a:p>
          <a:p>
            <a:pPr lvl="1"/>
            <a:r>
              <a:rPr lang="en-CA" sz="1800" b="1" dirty="0"/>
              <a:t>Path</a:t>
            </a:r>
            <a:r>
              <a:rPr lang="en-CA" sz="1800" dirty="0"/>
              <a:t>: a tour function giving </a:t>
            </a:r>
            <a:r>
              <a:rPr lang="en-CA" sz="1800" i="1" dirty="0"/>
              <a:t>d</a:t>
            </a:r>
            <a:r>
              <a:rPr lang="en-CA" sz="1800" dirty="0"/>
              <a:t>-dim projections P (</a:t>
            </a:r>
            <a:r>
              <a:rPr lang="en-CA" sz="1800" i="1" dirty="0"/>
              <a:t>p</a:t>
            </a:r>
            <a:r>
              <a:rPr lang="en-CA" sz="1800" dirty="0"/>
              <a:t> × </a:t>
            </a:r>
            <a:r>
              <a:rPr lang="en-CA" sz="1800" i="1" dirty="0"/>
              <a:t>d</a:t>
            </a:r>
            <a:r>
              <a:rPr lang="en-CA" sz="1800" dirty="0"/>
              <a:t>)</a:t>
            </a:r>
          </a:p>
          <a:p>
            <a:pPr lvl="1"/>
            <a:r>
              <a:rPr lang="en-CA" sz="1800" b="1" dirty="0"/>
              <a:t>Display</a:t>
            </a:r>
            <a:r>
              <a:rPr lang="en-CA" sz="1800" dirty="0"/>
              <a:t>: a rendering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42011-12B4-DE86-8CF9-3837E58D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F15E6-6EB7-1838-0737-8FFCF747D1C5}"/>
              </a:ext>
            </a:extLst>
          </p:cNvPr>
          <p:cNvSpPr txBox="1"/>
          <p:nvPr/>
        </p:nvSpPr>
        <p:spPr>
          <a:xfrm>
            <a:off x="457200" y="26670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 &lt;- scale(peng[,3:6])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colnames</a:t>
            </a:r>
            <a:r>
              <a:rPr lang="en-CA" sz="1600" dirty="0"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) &lt;- c("BL", "BD", "FL", "BM")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2), </a:t>
            </a:r>
            <a:r>
              <a:rPr lang="en-CA" sz="1600" dirty="0" err="1">
                <a:latin typeface="Lucida Console" panose="020B0609040504020204" pitchFamily="49" charset="0"/>
              </a:rPr>
              <a:t>display_xy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3), </a:t>
            </a:r>
            <a:r>
              <a:rPr lang="en-CA" sz="1600" dirty="0" err="1">
                <a:latin typeface="Lucida Console" panose="020B0609040504020204" pitchFamily="49" charset="0"/>
              </a:rPr>
              <a:t>display_depth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animate(</a:t>
            </a:r>
            <a:r>
              <a:rPr lang="en-CA" sz="1600" dirty="0" err="1">
                <a:latin typeface="Lucida Console" panose="020B0609040504020204" pitchFamily="49" charset="0"/>
              </a:rPr>
              <a:t>peng_scaled</a:t>
            </a:r>
            <a:r>
              <a:rPr lang="en-CA" sz="1600" dirty="0">
                <a:latin typeface="Lucida Console" panose="020B0609040504020204" pitchFamily="49" charset="0"/>
              </a:rPr>
              <a:t>, </a:t>
            </a:r>
            <a:r>
              <a:rPr lang="en-CA" sz="1600" dirty="0" err="1">
                <a:latin typeface="Lucida Console" panose="020B0609040504020204" pitchFamily="49" charset="0"/>
              </a:rPr>
              <a:t>grand_tour</a:t>
            </a:r>
            <a:r>
              <a:rPr lang="en-CA" sz="1600" dirty="0">
                <a:latin typeface="Lucida Console" panose="020B0609040504020204" pitchFamily="49" charset="0"/>
              </a:rPr>
              <a:t>(d = 4), </a:t>
            </a:r>
            <a:r>
              <a:rPr lang="en-CA" sz="1600" dirty="0" err="1">
                <a:latin typeface="Lucida Console" panose="020B0609040504020204" pitchFamily="49" charset="0"/>
              </a:rPr>
              <a:t>display_pcp</a:t>
            </a:r>
            <a:r>
              <a:rPr lang="en-CA" sz="1600" dirty="0">
                <a:latin typeface="Lucida Console" panose="020B0609040504020204" pitchFamily="49" charset="0"/>
              </a:rPr>
              <a:t>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99BF-A9D9-F4E5-18D2-6595A4A8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5971429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D010-0621-3E1E-105F-F87DF3C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Penguin 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9E92F-215F-1AF1-576A-0B73431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ircle with colorful dots and circles&#10;&#10;Description automatically generated">
            <a:extLst>
              <a:ext uri="{FF2B5EF4-FFF2-40B4-BE49-F238E27FC236}">
                <a16:creationId xmlns:a16="http://schemas.microsoft.com/office/drawing/2014/main" id="{3C8C9E0C-4E22-421A-3CF9-66ECD7A0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54200"/>
            <a:ext cx="2232000" cy="2232000"/>
          </a:xfrm>
          <a:prstGeom prst="rect">
            <a:avLst/>
          </a:prstGeom>
        </p:spPr>
      </p:pic>
      <p:pic>
        <p:nvPicPr>
          <p:cNvPr id="8" name="Picture 7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AC6C4896-18EB-C186-60E7-2BB19BE9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321200"/>
            <a:ext cx="2232000" cy="22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EBD06-18E2-7D90-641C-FC3D61EE4E79}"/>
              </a:ext>
            </a:extLst>
          </p:cNvPr>
          <p:cNvSpPr txBox="1"/>
          <p:nvPr/>
        </p:nvSpPr>
        <p:spPr>
          <a:xfrm>
            <a:off x="5421300" y="132173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Frame1: BD &amp; BL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985B6-B5D3-1FC4-03DE-A2D0A11CDDA9}"/>
              </a:ext>
            </a:extLst>
          </p:cNvPr>
          <p:cNvSpPr txBox="1"/>
          <p:nvPr/>
        </p:nvSpPr>
        <p:spPr>
          <a:xfrm>
            <a:off x="5421300" y="40339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Frame10: widely separated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7CDFD-FC7A-E746-A69C-8FB59AC09E9E}"/>
              </a:ext>
            </a:extLst>
          </p:cNvPr>
          <p:cNvSpPr txBox="1"/>
          <p:nvPr/>
        </p:nvSpPr>
        <p:spPr>
          <a:xfrm>
            <a:off x="457200" y="1219200"/>
            <a:ext cx="5181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animate(</a:t>
            </a:r>
            <a:r>
              <a:rPr lang="en-CA" dirty="0" err="1"/>
              <a:t>peng_scaled</a:t>
            </a:r>
            <a:r>
              <a:rPr lang="en-CA" dirty="0"/>
              <a:t>, </a:t>
            </a:r>
            <a:r>
              <a:rPr lang="en-CA" b="1" dirty="0" err="1"/>
              <a:t>grand_tour</a:t>
            </a:r>
            <a:r>
              <a:rPr lang="en-CA" b="1" dirty="0"/>
              <a:t>(d=2), </a:t>
            </a:r>
            <a:r>
              <a:rPr lang="en-CA" dirty="0" err="1"/>
              <a:t>display_xy</a:t>
            </a:r>
            <a:r>
              <a:rPr lang="en-CA" dirty="0"/>
              <a:t>())</a:t>
            </a:r>
          </a:p>
        </p:txBody>
      </p:sp>
      <p:pic>
        <p:nvPicPr>
          <p:cNvPr id="5" name="Picture 4" descr="A circle with colorful dots&#10;&#10;Description automatically generated">
            <a:extLst>
              <a:ext uri="{FF2B5EF4-FFF2-40B4-BE49-F238E27FC236}">
                <a16:creationId xmlns:a16="http://schemas.microsoft.com/office/drawing/2014/main" id="{C104718C-2B32-678D-9343-36C8EA774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19512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F806-F687-0CC6-3401-30D0B102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Guided tours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21D1-EDE3-266C-0DFE-75511593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/>
              <a:t>Guided tours take you on a journey through </a:t>
            </a:r>
            <a:r>
              <a:rPr lang="en-CA" sz="2400" i="1" dirty="0"/>
              <a:t>p</a:t>
            </a:r>
            <a:r>
              <a:rPr lang="en-CA" sz="2400" dirty="0"/>
              <a:t>-Dim space, seeing the most interesting sights by some criterion</a:t>
            </a:r>
          </a:p>
          <a:p>
            <a:pPr lvl="1"/>
            <a:r>
              <a:rPr lang="en-CA" sz="2000" dirty="0"/>
              <a:t>Find projections to maximize some </a:t>
            </a:r>
            <a:r>
              <a:rPr lang="en-CA" sz="2000" i="1" dirty="0"/>
              <a:t>f</a:t>
            </a:r>
            <a:r>
              <a:rPr lang="en-CA" sz="2000" dirty="0"/>
              <a:t>(</a:t>
            </a:r>
            <a:r>
              <a:rPr lang="en-CA" sz="2000" b="1" dirty="0"/>
              <a:t>X</a:t>
            </a:r>
            <a:r>
              <a:rPr lang="en-CA" sz="2000" dirty="0"/>
              <a:t> </a:t>
            </a:r>
            <a:r>
              <a:rPr lang="en-CA" sz="2000" b="1" dirty="0"/>
              <a:t>P</a:t>
            </a:r>
            <a:r>
              <a:rPr lang="en-CA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49996-233B-1F65-8A68-87C6D495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84E7B-62EA-7158-41D4-0FF7F353E116}"/>
              </a:ext>
            </a:extLst>
          </p:cNvPr>
          <p:cNvSpPr txBox="1"/>
          <p:nvPr/>
        </p:nvSpPr>
        <p:spPr>
          <a:xfrm>
            <a:off x="533400" y="2590800"/>
            <a:ext cx="8153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(holes())) 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 gaps / clusters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guided_tour</a:t>
            </a:r>
            <a:r>
              <a:rPr lang="en-CA" sz="1200" dirty="0">
                <a:latin typeface="Lucida Console" panose="020B0609040504020204" pitchFamily="49" charset="0"/>
              </a:rPr>
              <a:t>(</a:t>
            </a:r>
            <a:r>
              <a:rPr lang="en-CA" sz="1200" dirty="0" err="1">
                <a:latin typeface="Lucida Console" panose="020B0609040504020204" pitchFamily="49" charset="0"/>
              </a:rPr>
              <a:t>lda_pp</a:t>
            </a:r>
            <a:r>
              <a:rPr lang="en-CA" sz="1200" dirty="0">
                <a:latin typeface="Lucida Console" panose="020B0609040504020204" pitchFamily="49" charset="0"/>
              </a:rPr>
              <a:t>(group)))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separation of groups (LDA/MANOVA)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animate(data, </a:t>
            </a:r>
            <a:r>
              <a:rPr lang="en-CA" sz="1200" dirty="0" err="1">
                <a:latin typeface="Lucida Console" panose="020B0609040504020204" pitchFamily="49" charset="0"/>
              </a:rPr>
              <a:t>guided_anomaly_tour</a:t>
            </a:r>
            <a:r>
              <a:rPr lang="en-CA" sz="1200" dirty="0">
                <a:latin typeface="Lucida Console" panose="020B0609040504020204" pitchFamily="49" charset="0"/>
              </a:rPr>
              <a:t>())         </a:t>
            </a:r>
            <a:r>
              <a:rPr lang="en-CA" sz="1200" dirty="0">
                <a:solidFill>
                  <a:srgbClr val="00B050"/>
                </a:solidFill>
                <a:latin typeface="Lucida Console" panose="020B0609040504020204" pitchFamily="49" charset="0"/>
              </a:rPr>
              <a:t># opt. finding outliers</a:t>
            </a:r>
          </a:p>
        </p:txBody>
      </p:sp>
      <p:pic>
        <p:nvPicPr>
          <p:cNvPr id="7" name="Picture 6" descr="A diagram of a circl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73DA450D-1AA9-D896-D2F3-41DFB3D7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6764"/>
            <a:ext cx="28956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E58AF-99F5-4A61-0577-BC14BE780D08}"/>
              </a:ext>
            </a:extLst>
          </p:cNvPr>
          <p:cNvSpPr txBox="1"/>
          <p:nvPr/>
        </p:nvSpPr>
        <p:spPr>
          <a:xfrm>
            <a:off x="3886200" y="3544669"/>
            <a:ext cx="4648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animate(</a:t>
            </a:r>
            <a:r>
              <a:rPr lang="en-CA" sz="1400" dirty="0" err="1">
                <a:latin typeface="Lucida Console" panose="020B0609040504020204" pitchFamily="49" charset="0"/>
              </a:rPr>
              <a:t>peng_scaled</a:t>
            </a:r>
            <a:r>
              <a:rPr lang="en-CA" sz="1400" dirty="0">
                <a:latin typeface="Lucida Console" panose="020B0609040504020204" pitchFamily="49" charset="0"/>
              </a:rPr>
              <a:t>,                     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</a:t>
            </a:r>
            <a:r>
              <a:rPr lang="en-CA" sz="1400" dirty="0" err="1">
                <a:latin typeface="Lucida Console" panose="020B0609040504020204" pitchFamily="49" charset="0"/>
              </a:rPr>
              <a:t>guided_tour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lda_pp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peng$species</a:t>
            </a:r>
            <a:r>
              <a:rPr lang="en-CA" sz="1400" dirty="0">
                <a:latin typeface="Lucida Console" panose="020B0609040504020204" pitchFamily="49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6D77F-BDAC-A5E6-9382-2F5FDFD5D066}"/>
              </a:ext>
            </a:extLst>
          </p:cNvPr>
          <p:cNvSpPr txBox="1"/>
          <p:nvPr/>
        </p:nvSpPr>
        <p:spPr>
          <a:xfrm>
            <a:off x="3962400" y="43434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 primarily separates Adelie from others</a:t>
            </a:r>
          </a:p>
          <a:p>
            <a:r>
              <a:rPr lang="en-CA" dirty="0"/>
              <a:t>BD separates Gentoo from others</a:t>
            </a:r>
          </a:p>
          <a:p>
            <a:r>
              <a:rPr lang="en-CA" dirty="0"/>
              <a:t>BM, FL also distinguish Gentoo from others</a:t>
            </a:r>
          </a:p>
        </p:txBody>
      </p:sp>
    </p:spTree>
    <p:extLst>
      <p:ext uri="{BB962C8B-B14F-4D97-AF65-F5344CB8AC3E}">
        <p14:creationId xmlns:p14="http://schemas.microsoft.com/office/powerpoint/2010/main" val="355322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5432-45BA-812F-3B40-82A69A29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Interactive tours?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88BB1-1BC1-DB5A-E099-FC5D1A5C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057400"/>
          </a:xfrm>
        </p:spPr>
        <p:txBody>
          <a:bodyPr>
            <a:normAutofit/>
          </a:bodyPr>
          <a:lstStyle/>
          <a:p>
            <a:r>
              <a:rPr lang="en-CA" sz="2400" dirty="0"/>
              <a:t>Interactive methods necessary to be truly useful</a:t>
            </a:r>
          </a:p>
          <a:p>
            <a:pPr lvl="1"/>
            <a:r>
              <a:rPr lang="en-CA" sz="1800" dirty="0"/>
              <a:t>Select, identify, highlight points</a:t>
            </a:r>
          </a:p>
          <a:p>
            <a:pPr lvl="1"/>
            <a:r>
              <a:rPr lang="en-CA" sz="1800" dirty="0"/>
              <a:t>Change tour methods &amp; parameters</a:t>
            </a:r>
          </a:p>
          <a:p>
            <a:r>
              <a:rPr lang="en-CA" sz="2200" dirty="0" err="1"/>
              <a:t>tourGUI</a:t>
            </a:r>
            <a:r>
              <a:rPr lang="en-CA" sz="2200" dirty="0"/>
              <a:t> package did this, but no longer maintained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87E1-D9FB-3ED8-FCEC-F660C465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69815E-DEEF-1AD0-3FC5-B6970A10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810714"/>
            <a:ext cx="6629400" cy="3240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038ADA-DCFA-FB98-68ED-49CBC0B6E3A0}"/>
              </a:ext>
            </a:extLst>
          </p:cNvPr>
          <p:cNvSpPr txBox="1"/>
          <p:nvPr/>
        </p:nvSpPr>
        <p:spPr>
          <a:xfrm>
            <a:off x="685800" y="647700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JSS paper: </a:t>
            </a:r>
            <a:r>
              <a:rPr lang="en-CA" sz="1400" dirty="0" err="1"/>
              <a:t>tourrGui</a:t>
            </a:r>
            <a:r>
              <a:rPr lang="en-CA" sz="1400" dirty="0"/>
              <a:t>: A </a:t>
            </a:r>
            <a:r>
              <a:rPr lang="en-CA" sz="1400" dirty="0" err="1"/>
              <a:t>gWidgets</a:t>
            </a:r>
            <a:r>
              <a:rPr lang="en-CA" sz="1400" dirty="0"/>
              <a:t> GUI, </a:t>
            </a:r>
            <a:r>
              <a:rPr lang="en-CA" sz="1400" dirty="0">
                <a:hlinkClick r:id="rId3"/>
              </a:rPr>
              <a:t>https://www.jstatsoft.org/article/view/v049i06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96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D8A3-2998-4CDF-BACC-8EB61603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MLM visualization: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C36-CA77-4497-AC23-C6D9D6A1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Univariate linear models, y = </a:t>
            </a:r>
            <a:r>
              <a:rPr lang="en-US" sz="2400" b="1" dirty="0"/>
              <a:t>X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   </a:t>
            </a:r>
            <a:r>
              <a:rPr lang="en-US" sz="2400" dirty="0">
                <a:sym typeface="Symbol" panose="05050102010706020507" pitchFamily="18" charset="2"/>
              </a:rPr>
              <a:t>well developed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data plots, marginal effect plots, diagnostic plots</a:t>
            </a:r>
          </a:p>
          <a:p>
            <a:r>
              <a:rPr lang="en-US" sz="2400" dirty="0">
                <a:sym typeface="Symbol" panose="05050102010706020507" pitchFamily="18" charset="2"/>
              </a:rPr>
              <a:t>What about the MLM: </a:t>
            </a:r>
            <a:r>
              <a:rPr lang="en-US" sz="2400" b="1" dirty="0">
                <a:sym typeface="Symbol" panose="05050102010706020507" pitchFamily="18" charset="2"/>
              </a:rPr>
              <a:t>Y</a:t>
            </a:r>
            <a:r>
              <a:rPr lang="en-US" sz="2400" dirty="0"/>
              <a:t> = </a:t>
            </a:r>
            <a:r>
              <a:rPr lang="en-US" sz="2400" b="1" dirty="0"/>
              <a:t>X</a:t>
            </a:r>
            <a:r>
              <a:rPr lang="en-US" sz="2400" b="1" dirty="0">
                <a:sym typeface="Symbol" panose="05050102010706020507" pitchFamily="18" charset="2"/>
              </a:rPr>
              <a:t>B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 </a:t>
            </a:r>
            <a:r>
              <a:rPr lang="en-US" sz="2400" b="1" dirty="0">
                <a:sym typeface="Symbol" panose="05050102010706020507" pitchFamily="18" charset="2"/>
              </a:rPr>
              <a:t>E</a:t>
            </a:r>
            <a:r>
              <a:rPr lang="en-US" sz="2400" dirty="0">
                <a:sym typeface="Symbol" panose="05050102010706020507" pitchFamily="18" charset="2"/>
              </a:rPr>
              <a:t> ?</a:t>
            </a:r>
            <a:r>
              <a:rPr lang="en-US" sz="2400" dirty="0">
                <a:latin typeface="Arial Symbol" panose="020B0604020202020204" pitchFamily="34" charset="0"/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sz="1800" dirty="0"/>
              <a:t>data: data ellipses</a:t>
            </a:r>
          </a:p>
          <a:p>
            <a:pPr lvl="1"/>
            <a:r>
              <a:rPr lang="en-US" sz="1800" dirty="0"/>
              <a:t>multivariate effects: </a:t>
            </a:r>
            <a:r>
              <a:rPr lang="en-US" sz="1800" dirty="0" err="1"/>
              <a:t>heplots</a:t>
            </a:r>
            <a:endParaRPr lang="en-US" sz="1800" dirty="0"/>
          </a:p>
          <a:p>
            <a:pPr lvl="1"/>
            <a:r>
              <a:rPr lang="en-US" sz="1800" dirty="0"/>
              <a:t>reduced-rank displays: canonical discriminant plots</a:t>
            </a:r>
          </a:p>
          <a:p>
            <a:pPr lvl="1"/>
            <a:r>
              <a:rPr lang="en-US" sz="1800" dirty="0"/>
              <a:t>diagnostic plots: MVN χ</a:t>
            </a:r>
            <a:r>
              <a:rPr lang="en-US" sz="1800" baseline="30000" dirty="0"/>
              <a:t>2</a:t>
            </a:r>
            <a:r>
              <a:rPr lang="en-US" sz="1800" dirty="0"/>
              <a:t> QQ plot, </a:t>
            </a:r>
            <a:r>
              <a:rPr lang="en-US" sz="1800" dirty="0" err="1"/>
              <a:t>mvinfluence</a:t>
            </a:r>
            <a:r>
              <a:rPr lang="en-US" sz="1800" dirty="0"/>
              <a:t>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4A021-2B7E-4A93-B7D9-D3C390FB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92ED5F-D932-48C3-9C51-AE27AA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8267"/>
            <a:ext cx="2800509" cy="22387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622F2A-9552-458C-B28E-6203EEC01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078267"/>
            <a:ext cx="2286000" cy="22860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518FE583-2462-4A02-8BBB-AAA290E8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6" y="4078267"/>
            <a:ext cx="2857500" cy="22860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DC81B15-4116-45DC-9F2C-C9DAE380A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64" y="1655603"/>
            <a:ext cx="2495909" cy="2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(Gaussian)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</a:t>
            </a:r>
            <a:r>
              <a:rPr lang="en-US" sz="2400" dirty="0"/>
              <a:t>,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>
              <a:sym typeface="Symbol"/>
            </a:endParaRPr>
          </a:p>
          <a:p>
            <a:pPr lvl="1"/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an ellipsoid centered at the means whose size &amp; shape reflects variances &amp; covariances</a:t>
            </a:r>
          </a:p>
          <a:p>
            <a:pPr lvl="1"/>
            <a:r>
              <a:rPr lang="en-US" sz="2000" dirty="0"/>
              <a:t>Contours are </a:t>
            </a:r>
            <a:r>
              <a:rPr lang="en-US" sz="2000" dirty="0" err="1"/>
              <a:t>Mahalanobis</a:t>
            </a:r>
            <a:r>
              <a:rPr lang="en-US" sz="2000" dirty="0"/>
              <a:t> D</a:t>
            </a:r>
            <a:r>
              <a:rPr lang="en-US" sz="2000" baseline="-25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(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/>
              <a:t>) ~ </a:t>
            </a:r>
            <a:r>
              <a:rPr lang="en-US" sz="2000" dirty="0">
                <a:sym typeface="Symbol"/>
              </a:rPr>
              <a:t></a:t>
            </a:r>
            <a:r>
              <a:rPr lang="en-US" sz="2000" baseline="-25000" dirty="0">
                <a:sym typeface="Symbol"/>
              </a:rPr>
              <a:t>p</a:t>
            </a:r>
            <a:r>
              <a:rPr lang="en-US" sz="2000" baseline="30000" dirty="0">
                <a:sym typeface="Symbol"/>
              </a:rPr>
              <a:t>2</a:t>
            </a:r>
            <a:endParaRPr lang="en-US" sz="2000" dirty="0"/>
          </a:p>
          <a:p>
            <a:r>
              <a:rPr lang="en-US" sz="2400" dirty="0"/>
              <a:t>I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43000" y="3320161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50880" imgH="253800" progId="Equation.DSMT4">
                  <p:embed/>
                </p:oleObj>
              </mc:Choice>
              <mc:Fallback>
                <p:oleObj name="Equation" r:id="rId5" imgW="245088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320161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56550A-994D-83CB-68E4-C90B9E6B77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961" y="2681787"/>
            <a:ext cx="1981839" cy="14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7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9A55-FDC9-9AB1-4F6B-B507989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Data ellipses: Sufficient visual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088BC-69F5-43CB-028C-42D0CE3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6356350"/>
            <a:ext cx="2133600" cy="365125"/>
          </a:xfrm>
        </p:spPr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993-85E8-DA3F-AF57-8F6D5C5FB71C}"/>
              </a:ext>
            </a:extLst>
          </p:cNvPr>
          <p:cNvSpPr txBox="1"/>
          <p:nvPr/>
        </p:nvSpPr>
        <p:spPr>
          <a:xfrm>
            <a:off x="457200" y="1143000"/>
            <a:ext cx="82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Penguins data: Measures of bill length &amp; depth, body mass, flipper length for 3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data ellipses to show w/in group means &amp; 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the points to show the overall patterns: means, shape, corr.,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remains is all that linear models care about (ellipses can be made </a:t>
            </a:r>
            <a:r>
              <a:rPr lang="en-CA" dirty="0">
                <a:solidFill>
                  <a:srgbClr val="0070C0"/>
                </a:solidFill>
              </a:rPr>
              <a:t>robust</a:t>
            </a:r>
            <a:r>
              <a:rPr lang="en-CA" dirty="0"/>
              <a:t>!)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C4F837-A38F-BC99-4F06-F46C9A944FBD}"/>
              </a:ext>
            </a:extLst>
          </p:cNvPr>
          <p:cNvGrpSpPr/>
          <p:nvPr/>
        </p:nvGrpSpPr>
        <p:grpSpPr>
          <a:xfrm>
            <a:off x="532800" y="3262405"/>
            <a:ext cx="2599700" cy="3062195"/>
            <a:chOff x="532800" y="3262405"/>
            <a:chExt cx="2599700" cy="30621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1E6C9-613E-6243-8896-1831A6B770B8}"/>
                </a:ext>
              </a:extLst>
            </p:cNvPr>
            <p:cNvSpPr txBox="1"/>
            <p:nvPr/>
          </p:nvSpPr>
          <p:spPr>
            <a:xfrm>
              <a:off x="9144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Standard scatterplot</a:t>
              </a:r>
            </a:p>
          </p:txBody>
        </p:sp>
        <p:pic>
          <p:nvPicPr>
            <p:cNvPr id="15" name="Picture 14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EAFD6DA9-2D91-D41A-3B81-A2C0255B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00" y="3552600"/>
              <a:ext cx="2599700" cy="2772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44ADE6-5502-8368-E221-17B281F037B6}"/>
              </a:ext>
            </a:extLst>
          </p:cNvPr>
          <p:cNvGrpSpPr/>
          <p:nvPr/>
        </p:nvGrpSpPr>
        <p:grpSpPr>
          <a:xfrm>
            <a:off x="3310047" y="3262405"/>
            <a:ext cx="2599700" cy="3069364"/>
            <a:chOff x="3310047" y="3262405"/>
            <a:chExt cx="2599700" cy="3069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9B037-1D0F-358B-0951-E8D83C58972D}"/>
                </a:ext>
              </a:extLst>
            </p:cNvPr>
            <p:cNvSpPr txBox="1"/>
            <p:nvPr/>
          </p:nvSpPr>
          <p:spPr>
            <a:xfrm>
              <a:off x="3733800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Add data ellipses</a:t>
              </a:r>
            </a:p>
          </p:txBody>
        </p:sp>
        <p:pic>
          <p:nvPicPr>
            <p:cNvPr id="17" name="Picture 16" descr="A graph of different colored circles&#10;&#10;Description automatically generated">
              <a:extLst>
                <a:ext uri="{FF2B5EF4-FFF2-40B4-BE49-F238E27FC236}">
                  <a16:creationId xmlns:a16="http://schemas.microsoft.com/office/drawing/2014/main" id="{4EBE37A0-FDC0-6028-2699-0166DF57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047" y="3559769"/>
              <a:ext cx="2599700" cy="2772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735338-0040-1BD5-05B9-4CC3ACA99033}"/>
              </a:ext>
            </a:extLst>
          </p:cNvPr>
          <p:cNvGrpSpPr/>
          <p:nvPr/>
        </p:nvGrpSpPr>
        <p:grpSpPr>
          <a:xfrm>
            <a:off x="6163300" y="3262405"/>
            <a:ext cx="2599700" cy="3062795"/>
            <a:chOff x="6163300" y="3262405"/>
            <a:chExt cx="2599700" cy="30627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D490C7-517C-74BC-4FE5-137D1F681835}"/>
                </a:ext>
              </a:extLst>
            </p:cNvPr>
            <p:cNvSpPr txBox="1"/>
            <p:nvPr/>
          </p:nvSpPr>
          <p:spPr>
            <a:xfrm>
              <a:off x="6476414" y="3262405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Remove points</a:t>
              </a:r>
            </a:p>
          </p:txBody>
        </p:sp>
        <p:pic>
          <p:nvPicPr>
            <p:cNvPr id="19" name="Picture 18" descr="A graph with different colored circles and lines&#10;&#10;Description automatically generated">
              <a:extLst>
                <a:ext uri="{FF2B5EF4-FFF2-40B4-BE49-F238E27FC236}">
                  <a16:creationId xmlns:a16="http://schemas.microsoft.com/office/drawing/2014/main" id="{53C3E7D9-6980-3A00-E729-E4B8BCCF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300" y="3553200"/>
              <a:ext cx="2599700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2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E6B0D-01E5-0CD1-8472-DFC6DC61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screenshot of a book&#10;&#10;Description automatically generated">
            <a:extLst>
              <a:ext uri="{FF2B5EF4-FFF2-40B4-BE49-F238E27FC236}">
                <a16:creationId xmlns:a16="http://schemas.microsoft.com/office/drawing/2014/main" id="{D43E13C9-D146-12AE-169B-900C2D1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3893521" cy="4495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8337D5-B86E-9C0D-8BDF-A4E590209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97" y="762000"/>
            <a:ext cx="3906141" cy="3209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645C-5BD4-B8C4-A8EF-D805A44C84DE}"/>
              </a:ext>
            </a:extLst>
          </p:cNvPr>
          <p:cNvSpPr txBox="1"/>
          <p:nvPr/>
        </p:nvSpPr>
        <p:spPr>
          <a:xfrm>
            <a:off x="4800600" y="4343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Using:</a:t>
            </a:r>
          </a:p>
          <a:p>
            <a:r>
              <a:rPr lang="en-CA" dirty="0"/>
              <a:t>Quarto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HTML: easy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LaTeX/PDF: a challenge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A0AE-DBB2-AE3D-3076-61638AD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74638"/>
            <a:ext cx="2133600" cy="1781134"/>
          </a:xfrm>
        </p:spPr>
        <p:txBody>
          <a:bodyPr>
            <a:normAutofit/>
          </a:bodyPr>
          <a:lstStyle/>
          <a:p>
            <a:r>
              <a:rPr lang="en-CA" sz="3200" dirty="0"/>
              <a:t>HE plots: Visual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CEF0-929A-4185-E7BE-6AC7C818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4E0976-94D6-BD14-0C25-42A03307EEAB}"/>
              </a:ext>
            </a:extLst>
          </p:cNvPr>
          <p:cNvGrpSpPr/>
          <p:nvPr/>
        </p:nvGrpSpPr>
        <p:grpSpPr>
          <a:xfrm>
            <a:off x="186309" y="240268"/>
            <a:ext cx="2898951" cy="3429332"/>
            <a:chOff x="186309" y="240268"/>
            <a:chExt cx="2898951" cy="3429332"/>
          </a:xfrm>
        </p:grpSpPr>
        <p:pic>
          <p:nvPicPr>
            <p:cNvPr id="9" name="Picture 8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2723CB26-B161-9E65-6863-59BA16DA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09" y="609600"/>
              <a:ext cx="2898951" cy="306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46B4E-1C2E-F5A9-8AE3-60863479CEFB}"/>
                </a:ext>
              </a:extLst>
            </p:cNvPr>
            <p:cNvSpPr txBox="1"/>
            <p:nvPr/>
          </p:nvSpPr>
          <p:spPr>
            <a:xfrm>
              <a:off x="751438" y="2402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F3D762-7C82-66A5-CD3D-225CEC92305F}"/>
              </a:ext>
            </a:extLst>
          </p:cNvPr>
          <p:cNvGrpSpPr/>
          <p:nvPr/>
        </p:nvGrpSpPr>
        <p:grpSpPr>
          <a:xfrm>
            <a:off x="3274921" y="278182"/>
            <a:ext cx="2898958" cy="3391418"/>
            <a:chOff x="3274921" y="278182"/>
            <a:chExt cx="2898958" cy="3391418"/>
          </a:xfrm>
        </p:grpSpPr>
        <p:pic>
          <p:nvPicPr>
            <p:cNvPr id="11" name="Picture 10" descr="A diagram of different types of species&#10;&#10;Description automatically generated">
              <a:extLst>
                <a:ext uri="{FF2B5EF4-FFF2-40B4-BE49-F238E27FC236}">
                  <a16:creationId xmlns:a16="http://schemas.microsoft.com/office/drawing/2014/main" id="{23A0FC60-DA35-4DF2-EC09-D3C81BBE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921" y="609600"/>
              <a:ext cx="2898958" cy="30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1BD52C-6907-FEB7-82D6-16D2966F7429}"/>
                </a:ext>
              </a:extLst>
            </p:cNvPr>
            <p:cNvSpPr txBox="1"/>
            <p:nvPr/>
          </p:nvSpPr>
          <p:spPr>
            <a:xfrm>
              <a:off x="3771900" y="278182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 HE plot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93CCE-DAE8-55F2-06A2-4580521AA299}"/>
              </a:ext>
            </a:extLst>
          </p:cNvPr>
          <p:cNvGrpSpPr/>
          <p:nvPr/>
        </p:nvGrpSpPr>
        <p:grpSpPr>
          <a:xfrm>
            <a:off x="4724400" y="3798000"/>
            <a:ext cx="4064217" cy="2942968"/>
            <a:chOff x="4724400" y="3798000"/>
            <a:chExt cx="4064217" cy="2942968"/>
          </a:xfrm>
        </p:grpSpPr>
        <p:pic>
          <p:nvPicPr>
            <p:cNvPr id="13" name="Picture 12" descr="A diagram of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9CB9E4E5-278B-05BC-95EF-0A0860C6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4090392"/>
              <a:ext cx="4064217" cy="2650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3C4EF9-B1DF-F16D-0E9E-81CF349883AD}"/>
                </a:ext>
              </a:extLst>
            </p:cNvPr>
            <p:cNvSpPr txBox="1"/>
            <p:nvPr/>
          </p:nvSpPr>
          <p:spPr>
            <a:xfrm>
              <a:off x="5410200" y="3798000"/>
              <a:ext cx="2561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Canonical space</a:t>
              </a: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B6A1B1-3BB8-0829-6A35-27BC37FB53A7}"/>
              </a:ext>
            </a:extLst>
          </p:cNvPr>
          <p:cNvSpPr/>
          <p:nvPr/>
        </p:nvSpPr>
        <p:spPr>
          <a:xfrm>
            <a:off x="2855821" y="31952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7877107-2E00-2B32-40F8-537EE19284AF}"/>
              </a:ext>
            </a:extLst>
          </p:cNvPr>
          <p:cNvSpPr/>
          <p:nvPr/>
        </p:nvSpPr>
        <p:spPr>
          <a:xfrm>
            <a:off x="4428601" y="3811437"/>
            <a:ext cx="838200" cy="293132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10AAC-B411-20F6-93EE-1650EC7F84A5}"/>
              </a:ext>
            </a:extLst>
          </p:cNvPr>
          <p:cNvGrpSpPr/>
          <p:nvPr/>
        </p:nvGrpSpPr>
        <p:grpSpPr>
          <a:xfrm>
            <a:off x="812908" y="3798000"/>
            <a:ext cx="3610050" cy="3060000"/>
            <a:chOff x="812908" y="3798000"/>
            <a:chExt cx="3610050" cy="3060000"/>
          </a:xfrm>
        </p:grpSpPr>
        <p:pic>
          <p:nvPicPr>
            <p:cNvPr id="15" name="Picture 14" descr="A diagram of different colored circles&#10;&#10;Description automatically generated">
              <a:extLst>
                <a:ext uri="{FF2B5EF4-FFF2-40B4-BE49-F238E27FC236}">
                  <a16:creationId xmlns:a16="http://schemas.microsoft.com/office/drawing/2014/main" id="{DF8FA137-1692-78D9-9BF5-ACAD0587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798000"/>
              <a:ext cx="2898958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E692D-E918-7910-1DFF-C6B9B9C434E9}"/>
                </a:ext>
              </a:extLst>
            </p:cNvPr>
            <p:cNvSpPr txBox="1"/>
            <p:nvPr/>
          </p:nvSpPr>
          <p:spPr>
            <a:xfrm>
              <a:off x="812908" y="4030072"/>
              <a:ext cx="1015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Discrim</a:t>
              </a:r>
              <a:r>
                <a:rPr lang="en-CA" dirty="0"/>
                <a:t> axes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26A6F3-5C3B-30D6-DE90-B0334303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56" y="4167332"/>
              <a:ext cx="1143000" cy="1547668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5BFB4B-2236-F2CA-726B-BF6B54E1F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2982" y="4353237"/>
              <a:ext cx="724183" cy="587929"/>
            </a:xfrm>
            <a:prstGeom prst="line">
              <a:avLst/>
            </a:prstGeom>
            <a:ln w="34925">
              <a:solidFill>
                <a:schemeClr val="tx1"/>
              </a:solidFill>
              <a:prstDash val="lg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4FF141-783E-7B47-3969-A864601D8FE2}"/>
              </a:ext>
            </a:extLst>
          </p:cNvPr>
          <p:cNvSpPr/>
          <p:nvPr/>
        </p:nvSpPr>
        <p:spPr>
          <a:xfrm rot="6766895">
            <a:off x="2543011" y="2907060"/>
            <a:ext cx="1601892" cy="383179"/>
          </a:xfrm>
          <a:prstGeom prst="rightArrow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8A1C6E-4EDC-C549-C60B-5F3D16872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64" y="2087119"/>
            <a:ext cx="1050420" cy="118872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6238DEA-3F8A-997D-D444-32088AA89A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2087119"/>
            <a:ext cx="102412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379E-0CFA-C646-0CFB-4D862915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Hypothesis tests in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CBBFE-F1AA-E434-7272-F537090C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648ADD87-325F-68E3-BA1B-B6BF7B3A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6" y="2076581"/>
            <a:ext cx="4209524" cy="1047619"/>
          </a:xfrm>
          <a:prstGeom prst="rect">
            <a:avLst/>
          </a:prstGeom>
        </p:spPr>
      </p:pic>
      <p:pic>
        <p:nvPicPr>
          <p:cNvPr id="7" name="Picture 6" descr="A diagram of circles and a red arrow&#10;&#10;Description automatically generated">
            <a:extLst>
              <a:ext uri="{FF2B5EF4-FFF2-40B4-BE49-F238E27FC236}">
                <a16:creationId xmlns:a16="http://schemas.microsoft.com/office/drawing/2014/main" id="{83DAA089-02D1-9B5F-B13E-B135BC48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3" y="4324629"/>
            <a:ext cx="4266667" cy="22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FE631-AFB0-F977-548F-7455E760E0AC}"/>
              </a:ext>
            </a:extLst>
          </p:cNvPr>
          <p:cNvSpPr txBox="1"/>
          <p:nvPr/>
        </p:nvSpPr>
        <p:spPr>
          <a:xfrm>
            <a:off x="449826" y="1295400"/>
            <a:ext cx="412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ANOVA: </a:t>
            </a:r>
            <a:r>
              <a:rPr lang="en-CA" dirty="0">
                <a:solidFill>
                  <a:srgbClr val="0070C0"/>
                </a:solidFill>
              </a:rPr>
              <a:t>Do group means differ? </a:t>
            </a:r>
            <a:r>
              <a:rPr lang="en-CA" dirty="0"/>
              <a:t>(Assume equal within-group variances)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A67D2-1A1D-F2C6-0DBB-F12076131674}"/>
              </a:ext>
            </a:extLst>
          </p:cNvPr>
          <p:cNvSpPr txBox="1"/>
          <p:nvPr/>
        </p:nvSpPr>
        <p:spPr>
          <a:xfrm>
            <a:off x="392683" y="3375956"/>
            <a:ext cx="412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MANOVA: </a:t>
            </a:r>
            <a:r>
              <a:rPr lang="en-CA" dirty="0">
                <a:solidFill>
                  <a:srgbClr val="0070C0"/>
                </a:solidFill>
              </a:rPr>
              <a:t>Do group centroids differ?</a:t>
            </a:r>
          </a:p>
          <a:p>
            <a:r>
              <a:rPr lang="en-CA" dirty="0">
                <a:solidFill>
                  <a:srgbClr val="0070C0"/>
                </a:solidFill>
              </a:rPr>
              <a:t>                   How many dimensions?</a:t>
            </a:r>
          </a:p>
          <a:p>
            <a:r>
              <a:rPr lang="en-CA" dirty="0"/>
              <a:t> (Assume equal within-group covariances)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9BEAC7C-9307-3FD9-FC0E-A3F2CED53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640109"/>
              </p:ext>
            </p:extLst>
          </p:nvPr>
        </p:nvGraphicFramePr>
        <p:xfrm>
          <a:off x="5181600" y="1870075"/>
          <a:ext cx="23336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431640" progId="Equation.DSMT4">
                  <p:embed/>
                </p:oleObj>
              </mc:Choice>
              <mc:Fallback>
                <p:oleObj name="Equation" r:id="rId4" imgW="1396800" imgH="43164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0" y="1870075"/>
                        <a:ext cx="233362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4E15A69-8897-6518-DC06-A1FEA688627D}"/>
              </a:ext>
            </a:extLst>
          </p:cNvPr>
          <p:cNvSpPr txBox="1"/>
          <p:nvPr/>
        </p:nvSpPr>
        <p:spPr>
          <a:xfrm>
            <a:off x="5105400" y="2691825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big is </a:t>
            </a:r>
            <a:r>
              <a:rPr lang="en-US" sz="1600" dirty="0">
                <a:solidFill>
                  <a:srgbClr val="FF0000"/>
                </a:solidFill>
              </a:rPr>
              <a:t>hypothesis</a:t>
            </a:r>
            <a:r>
              <a:rPr lang="en-US" sz="1600" dirty="0"/>
              <a:t> variation relative to </a:t>
            </a:r>
            <a:r>
              <a:rPr lang="en-US" sz="1600" dirty="0">
                <a:solidFill>
                  <a:srgbClr val="FF0000"/>
                </a:solidFill>
              </a:rPr>
              <a:t>error</a:t>
            </a:r>
            <a:r>
              <a:rPr lang="en-US" sz="1600" dirty="0"/>
              <a:t> variation?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CD180-1FE4-6BAF-243C-0DBDE8F197A8}"/>
              </a:ext>
            </a:extLst>
          </p:cNvPr>
          <p:cNvSpPr txBox="1"/>
          <p:nvPr/>
        </p:nvSpPr>
        <p:spPr>
          <a:xfrm>
            <a:off x="5105400" y="1143000"/>
            <a:ext cx="358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Hypothesis tests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2B1F677-C153-135F-C4CD-9DDA4633E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202474"/>
              </p:ext>
            </p:extLst>
          </p:nvPr>
        </p:nvGraphicFramePr>
        <p:xfrm>
          <a:off x="5068529" y="3505200"/>
          <a:ext cx="3244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609480" progId="Equation.DSMT4">
                  <p:embed/>
                </p:oleObj>
              </mc:Choice>
              <mc:Fallback>
                <p:oleObj name="Equation" r:id="rId6" imgW="1854000" imgH="6094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8529" y="3505200"/>
                        <a:ext cx="32448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B7AED96-66BC-4FBA-5BF3-DD844C22588A}"/>
              </a:ext>
            </a:extLst>
          </p:cNvPr>
          <p:cNvSpPr txBox="1"/>
          <p:nvPr/>
        </p:nvSpPr>
        <p:spPr>
          <a:xfrm>
            <a:off x="4953000" y="4800600"/>
            <a:ext cx="3645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big is </a:t>
            </a:r>
            <a:r>
              <a:rPr lang="en-CA" b="1" dirty="0"/>
              <a:t>H</a:t>
            </a:r>
            <a:r>
              <a:rPr lang="en-CA" dirty="0"/>
              <a:t> relative to </a:t>
            </a:r>
            <a:r>
              <a:rPr lang="en-CA" b="1" dirty="0"/>
              <a:t>E</a:t>
            </a:r>
            <a:r>
              <a:rPr lang="en-CA" dirty="0"/>
              <a:t>?</a:t>
            </a:r>
          </a:p>
          <a:p>
            <a:r>
              <a:rPr lang="en-CA" dirty="0"/>
              <a:t>Eigenvalues </a:t>
            </a:r>
            <a:r>
              <a:rPr lang="el-GR" dirty="0"/>
              <a:t>λ</a:t>
            </a:r>
            <a:r>
              <a:rPr lang="en-CA" baseline="-25000" dirty="0"/>
              <a:t>i</a:t>
            </a:r>
            <a:r>
              <a:rPr lang="en-CA" dirty="0"/>
              <a:t>, i=1:min(</a:t>
            </a:r>
            <a:r>
              <a:rPr lang="en-CA" dirty="0" err="1"/>
              <a:t>p,df</a:t>
            </a:r>
            <a:r>
              <a:rPr lang="en-CA" baseline="-25000" dirty="0" err="1"/>
              <a:t>H</a:t>
            </a:r>
            <a:r>
              <a:rPr lang="en-CA" dirty="0"/>
              <a:t>) of </a:t>
            </a:r>
            <a:r>
              <a:rPr lang="en-CA" b="1" dirty="0"/>
              <a:t>H</a:t>
            </a:r>
            <a:r>
              <a:rPr lang="en-CA" dirty="0"/>
              <a:t> </a:t>
            </a:r>
            <a:r>
              <a:rPr lang="en-CA" b="1" dirty="0"/>
              <a:t>E</a:t>
            </a:r>
            <a:r>
              <a:rPr lang="en-CA" baseline="30000" dirty="0"/>
              <a:t>-1</a:t>
            </a:r>
            <a:r>
              <a:rPr lang="en-CA" dirty="0"/>
              <a:t>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Wilks’   = 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 (1-</a:t>
            </a:r>
            <a:r>
              <a:rPr lang="el-GR" dirty="0">
                <a:sym typeface="Symbol" panose="05050102010706020507" pitchFamily="18" charset="2"/>
              </a:rPr>
              <a:t>λ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)</a:t>
            </a:r>
            <a:endParaRPr lang="en-CA" baseline="-25000" dirty="0"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Hotelling-Lawley trace 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 </a:t>
            </a:r>
            <a:r>
              <a:rPr lang="el-GR" dirty="0">
                <a:sym typeface="Symbol" panose="05050102010706020507" pitchFamily="18" charset="2"/>
              </a:rPr>
              <a:t>λ</a:t>
            </a:r>
            <a:r>
              <a:rPr lang="en-CA" baseline="-25000" dirty="0">
                <a:sym typeface="Symbol" panose="05050102010706020507" pitchFamily="18" charset="2"/>
              </a:rPr>
              <a:t>i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/>
              <a:t>Roy max root: </a:t>
            </a:r>
            <a:r>
              <a:rPr lang="el-GR" dirty="0"/>
              <a:t>λ</a:t>
            </a:r>
            <a:r>
              <a:rPr lang="en-CA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065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79B-C55E-4929-BA53-124BE67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4F820-9DAA-47F8-A2E1-96D17F6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42602-9665-B641-3EE6-CAD5FC74CFC7}"/>
              </a:ext>
            </a:extLst>
          </p:cNvPr>
          <p:cNvGrpSpPr/>
          <p:nvPr/>
        </p:nvGrpSpPr>
        <p:grpSpPr>
          <a:xfrm>
            <a:off x="504326" y="1295400"/>
            <a:ext cx="4067674" cy="5218331"/>
            <a:chOff x="504326" y="1295400"/>
            <a:chExt cx="4067674" cy="521833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3D15EE-57FF-4E0C-A8CD-F4EC60F956ED}"/>
                </a:ext>
              </a:extLst>
            </p:cNvPr>
            <p:cNvGrpSpPr/>
            <p:nvPr/>
          </p:nvGrpSpPr>
          <p:grpSpPr>
            <a:xfrm>
              <a:off x="504326" y="2147048"/>
              <a:ext cx="4067674" cy="3556284"/>
              <a:chOff x="504326" y="2147048"/>
              <a:chExt cx="4067674" cy="355628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FE3EBB4-327A-4F28-ADDB-B6B91F95A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0600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931B82A-FDEE-48C3-81C6-4B6CCC95012B}"/>
                  </a:ext>
                </a:extLst>
              </p:cNvPr>
              <p:cNvCxnSpPr/>
              <p:nvPr/>
            </p:nvCxnSpPr>
            <p:spPr>
              <a:xfrm>
                <a:off x="990600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B06F0E5-4EEB-473B-AEA2-F7A1362311B8}"/>
                  </a:ext>
                </a:extLst>
              </p:cNvPr>
              <p:cNvSpPr/>
              <p:nvPr/>
            </p:nvSpPr>
            <p:spPr>
              <a:xfrm rot="18793596">
                <a:off x="1121123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9AB030-1990-4FDE-A08C-47975220EAE3}"/>
                  </a:ext>
                </a:extLst>
              </p:cNvPr>
              <p:cNvSpPr/>
              <p:nvPr/>
            </p:nvSpPr>
            <p:spPr>
              <a:xfrm rot="18899384">
                <a:off x="2083616" y="3695586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18FD67-04C6-496E-91CD-EE95497C0BB4}"/>
                  </a:ext>
                </a:extLst>
              </p:cNvPr>
              <p:cNvSpPr/>
              <p:nvPr/>
            </p:nvSpPr>
            <p:spPr>
              <a:xfrm rot="18793596">
                <a:off x="2753778" y="274727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E1EEA-44CF-4AF0-ADE2-6EA387FAAE1F}"/>
                  </a:ext>
                </a:extLst>
              </p:cNvPr>
              <p:cNvSpPr txBox="1"/>
              <p:nvPr/>
            </p:nvSpPr>
            <p:spPr>
              <a:xfrm>
                <a:off x="4038600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4CB732-39BB-4DB8-A30E-7F203EE0B167}"/>
                  </a:ext>
                </a:extLst>
              </p:cNvPr>
              <p:cNvSpPr/>
              <p:nvPr/>
            </p:nvSpPr>
            <p:spPr>
              <a:xfrm>
                <a:off x="504326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2DC268-B094-4230-9E7C-6B7C05DBD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776" y="2954073"/>
                <a:ext cx="1668428" cy="176236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9A18A12-1F7E-4AE8-B360-18902A828844}"/>
                  </a:ext>
                </a:extLst>
              </p:cNvPr>
              <p:cNvCxnSpPr/>
              <p:nvPr/>
            </p:nvCxnSpPr>
            <p:spPr>
              <a:xfrm flipH="1" flipV="1">
                <a:off x="2362200" y="3706584"/>
                <a:ext cx="304800" cy="22860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CDFF7-C31D-4C6D-B683-8002CD0BDD84}"/>
                </a:ext>
              </a:extLst>
            </p:cNvPr>
            <p:cNvSpPr txBox="1"/>
            <p:nvPr/>
          </p:nvSpPr>
          <p:spPr>
            <a:xfrm>
              <a:off x="887764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are nearly perfectly correlated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EC2EE8-3A6C-47B4-8DE0-B6F8E0B0E825}"/>
                </a:ext>
              </a:extLst>
            </p:cNvPr>
            <p:cNvSpPr txBox="1"/>
            <p:nvPr/>
          </p:nvSpPr>
          <p:spPr>
            <a:xfrm>
              <a:off x="887764" y="5867400"/>
              <a:ext cx="3608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Only 1 dimension required to understand the group effect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821177-2322-C76B-F5C1-3737CE83AEAA}"/>
              </a:ext>
            </a:extLst>
          </p:cNvPr>
          <p:cNvGrpSpPr/>
          <p:nvPr/>
        </p:nvGrpSpPr>
        <p:grpSpPr>
          <a:xfrm>
            <a:off x="4426020" y="1295400"/>
            <a:ext cx="4067674" cy="5218331"/>
            <a:chOff x="4426020" y="1295400"/>
            <a:chExt cx="4067674" cy="521833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C9DE9B5-B093-439C-9B8D-2FB3598D651E}"/>
                </a:ext>
              </a:extLst>
            </p:cNvPr>
            <p:cNvGrpSpPr/>
            <p:nvPr/>
          </p:nvGrpSpPr>
          <p:grpSpPr>
            <a:xfrm>
              <a:off x="4426020" y="2147048"/>
              <a:ext cx="4067674" cy="3556284"/>
              <a:chOff x="4426020" y="2147048"/>
              <a:chExt cx="4067674" cy="3556284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8AFDBC9-8AB0-4567-A70E-6E9A78A47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2294" y="2286000"/>
                <a:ext cx="0" cy="297180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F6D0A5-1076-4A55-AB59-D52DA622147C}"/>
                  </a:ext>
                </a:extLst>
              </p:cNvPr>
              <p:cNvCxnSpPr/>
              <p:nvPr/>
            </p:nvCxnSpPr>
            <p:spPr>
              <a:xfrm>
                <a:off x="4912294" y="5257800"/>
                <a:ext cx="33528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B04D89D-E5D2-43AB-A79A-7E729225A003}"/>
                  </a:ext>
                </a:extLst>
              </p:cNvPr>
              <p:cNvSpPr/>
              <p:nvPr/>
            </p:nvSpPr>
            <p:spPr>
              <a:xfrm rot="18793596">
                <a:off x="5042817" y="4383169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A9599B-9E1D-436D-9680-E4449F15BC4D}"/>
                  </a:ext>
                </a:extLst>
              </p:cNvPr>
              <p:cNvSpPr/>
              <p:nvPr/>
            </p:nvSpPr>
            <p:spPr>
              <a:xfrm rot="18899384">
                <a:off x="6848932" y="3502547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FF20D7-4E5E-48C3-9172-49E3DA4FEA63}"/>
                  </a:ext>
                </a:extLst>
              </p:cNvPr>
              <p:cNvSpPr/>
              <p:nvPr/>
            </p:nvSpPr>
            <p:spPr>
              <a:xfrm rot="18793596">
                <a:off x="5181390" y="2703825"/>
                <a:ext cx="1166770" cy="53362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8E3CA-9DE2-44E0-A41E-FB71059FBE3C}"/>
                  </a:ext>
                </a:extLst>
              </p:cNvPr>
              <p:cNvSpPr txBox="1"/>
              <p:nvPr/>
            </p:nvSpPr>
            <p:spPr>
              <a:xfrm>
                <a:off x="7960294" y="53340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1630A0-C2E9-44D9-9FE4-08491AE8C3FE}"/>
                  </a:ext>
                </a:extLst>
              </p:cNvPr>
              <p:cNvSpPr/>
              <p:nvPr/>
            </p:nvSpPr>
            <p:spPr>
              <a:xfrm>
                <a:off x="4426020" y="2147048"/>
                <a:ext cx="383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Y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C6575DC-B818-4BE1-A39E-7322E5600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3608" y="2929213"/>
                <a:ext cx="1729022" cy="155474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0CA5522-8F17-4CDC-9AA5-4F8BC5D09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2716" y="3183690"/>
                <a:ext cx="927395" cy="85847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C56F74-8207-4F53-B876-3E0504406669}"/>
                </a:ext>
              </a:extLst>
            </p:cNvPr>
            <p:cNvSpPr txBox="1"/>
            <p:nvPr/>
          </p:nvSpPr>
          <p:spPr>
            <a:xfrm>
              <a:off x="4913849" y="1295400"/>
              <a:ext cx="3455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Means on Y</a:t>
              </a:r>
              <a:r>
                <a:rPr lang="en-US" baseline="-25000" dirty="0"/>
                <a:t>1</a:t>
              </a:r>
              <a:r>
                <a:rPr lang="en-US" dirty="0"/>
                <a:t> and Y</a:t>
              </a:r>
              <a:r>
                <a:rPr lang="en-US" baseline="-25000" dirty="0"/>
                <a:t>2</a:t>
              </a:r>
              <a:r>
                <a:rPr lang="en-US" dirty="0"/>
                <a:t> have a low correlation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7EEA95-AA93-4D3B-B555-D7FA325CC668}"/>
                </a:ext>
              </a:extLst>
            </p:cNvPr>
            <p:cNvSpPr txBox="1"/>
            <p:nvPr/>
          </p:nvSpPr>
          <p:spPr>
            <a:xfrm>
              <a:off x="5032237" y="5867400"/>
              <a:ext cx="3461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Two different </a:t>
              </a:r>
              <a:r>
                <a:rPr lang="en-US" dirty="0">
                  <a:solidFill>
                    <a:srgbClr val="0070C0"/>
                  </a:solidFill>
                </a:rPr>
                <a:t>aspects</a:t>
              </a:r>
              <a:r>
                <a:rPr lang="en-US" dirty="0"/>
                <a:t> are reflected in group means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9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512-BCA0-45E9-BCB5-94C5CB62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SSP</a:t>
            </a:r>
            <a:r>
              <a:rPr lang="en-US" baseline="-25000" dirty="0"/>
              <a:t>T</a:t>
            </a:r>
            <a:r>
              <a:rPr lang="en-US" dirty="0"/>
              <a:t> = SSP</a:t>
            </a:r>
            <a:r>
              <a:rPr lang="en-US" baseline="-25000" dirty="0"/>
              <a:t>H</a:t>
            </a:r>
            <a:r>
              <a:rPr lang="en-US" dirty="0"/>
              <a:t> + SSP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D666B-2C01-499D-B13E-46F153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D296ACCF-C3E3-4E1F-8D2A-AEF7CD7C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7775"/>
            <a:ext cx="25146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C91B6F-BA1B-466A-AAFF-D0CCDDF7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7775"/>
            <a:ext cx="2514600" cy="2514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05A86F-8305-4D08-83B7-811D1278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ACE31D-4F6E-4C7A-83F1-035B53CDEE09}"/>
              </a:ext>
            </a:extLst>
          </p:cNvPr>
          <p:cNvSpPr txBox="1"/>
          <p:nvPr/>
        </p:nvSpPr>
        <p:spPr>
          <a:xfrm>
            <a:off x="2857500" y="124777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8793-39E1-4539-955F-87948DAA94BE}"/>
              </a:ext>
            </a:extLst>
          </p:cNvPr>
          <p:cNvSpPr txBox="1"/>
          <p:nvPr/>
        </p:nvSpPr>
        <p:spPr>
          <a:xfrm>
            <a:off x="5486402" y="12477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98B3C-D1C6-4F1D-989E-CC81EA3577A8}"/>
              </a:ext>
            </a:extLst>
          </p:cNvPr>
          <p:cNvGrpSpPr/>
          <p:nvPr/>
        </p:nvGrpSpPr>
        <p:grpSpPr>
          <a:xfrm>
            <a:off x="5791200" y="3762375"/>
            <a:ext cx="2514600" cy="2886075"/>
            <a:chOff x="5791200" y="3762375"/>
            <a:chExt cx="2514600" cy="288607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A057F92C-ADB8-4C77-AB51-7217B092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133850"/>
              <a:ext cx="2514600" cy="2514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7F4FA-DEB6-4B32-A27B-F43D771ABA9A}"/>
                </a:ext>
              </a:extLst>
            </p:cNvPr>
            <p:cNvSpPr txBox="1"/>
            <p:nvPr/>
          </p:nvSpPr>
          <p:spPr>
            <a:xfrm>
              <a:off x="6210299" y="3762375"/>
              <a:ext cx="16383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  <a:r>
                <a:rPr lang="en-US" dirty="0">
                  <a:sym typeface="Symbol" panose="05050102010706020507" pitchFamily="18" charset="2"/>
                </a:rPr>
                <a:t> SSP</a:t>
              </a:r>
              <a:r>
                <a:rPr lang="en-US" baseline="-25000" dirty="0">
                  <a:sym typeface="Symbol" panose="05050102010706020507" pitchFamily="18" charset="2"/>
                </a:rPr>
                <a:t>E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715F-37C5-4D0A-B919-4900C166FEA3}"/>
              </a:ext>
            </a:extLst>
          </p:cNvPr>
          <p:cNvGrpSpPr/>
          <p:nvPr/>
        </p:nvGrpSpPr>
        <p:grpSpPr>
          <a:xfrm>
            <a:off x="3124200" y="3754993"/>
            <a:ext cx="2514600" cy="2893457"/>
            <a:chOff x="3124200" y="3754993"/>
            <a:chExt cx="2514600" cy="2893457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6EBC0CDF-B612-48C4-A531-40DF5E5B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133850"/>
              <a:ext cx="2514600" cy="2514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73BCC9-B897-40ED-9789-05F3B515AFEF}"/>
                </a:ext>
              </a:extLst>
            </p:cNvPr>
            <p:cNvSpPr txBox="1"/>
            <p:nvPr/>
          </p:nvSpPr>
          <p:spPr>
            <a:xfrm>
              <a:off x="3314701" y="3754993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scale &amp; overlay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2CFEDA-7B87-4194-9790-6B1C30B6F8B5}"/>
              </a:ext>
            </a:extLst>
          </p:cNvPr>
          <p:cNvCxnSpPr/>
          <p:nvPr/>
        </p:nvCxnSpPr>
        <p:spPr>
          <a:xfrm>
            <a:off x="6324600" y="3200400"/>
            <a:ext cx="0" cy="1190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DB5D94-F199-4FA3-9D1A-D844F92DCA89}"/>
              </a:ext>
            </a:extLst>
          </p:cNvPr>
          <p:cNvCxnSpPr/>
          <p:nvPr/>
        </p:nvCxnSpPr>
        <p:spPr>
          <a:xfrm flipH="1">
            <a:off x="5257800" y="4684928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13A7D8-03C7-4606-95F3-35AA9CDA3496}"/>
              </a:ext>
            </a:extLst>
          </p:cNvPr>
          <p:cNvCxnSpPr/>
          <p:nvPr/>
        </p:nvCxnSpPr>
        <p:spPr>
          <a:xfrm>
            <a:off x="5257800" y="3103007"/>
            <a:ext cx="0" cy="1313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398094-F03A-4F7F-95EB-71FDB14C28C0}"/>
              </a:ext>
            </a:extLst>
          </p:cNvPr>
          <p:cNvGrpSpPr/>
          <p:nvPr/>
        </p:nvGrpSpPr>
        <p:grpSpPr>
          <a:xfrm>
            <a:off x="510197" y="4019550"/>
            <a:ext cx="2271105" cy="2286000"/>
            <a:chOff x="4724409" y="2743200"/>
            <a:chExt cx="2271105" cy="2286000"/>
          </a:xfrm>
        </p:grpSpPr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29850111-3AFB-466D-9B75-7A24796358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53800" progId="Equation.DSMT4">
                    <p:embed/>
                  </p:oleObj>
                </mc:Choice>
                <mc:Fallback>
                  <p:oleObj name="Equation" r:id="rId7" imgW="203040" imgH="253800" progId="Equation.DSMT4">
                    <p:embed/>
                    <p:pic>
                      <p:nvPicPr>
                        <p:cNvPr id="90" name="Object 89">
                          <a:extLst>
                            <a:ext uri="{FF2B5EF4-FFF2-40B4-BE49-F238E27FC236}">
                              <a16:creationId xmlns:a16="http://schemas.microsoft.com/office/drawing/2014/main" id="{29850111-3AFB-466D-9B75-7A247963585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E34F9CED-269F-40A9-98C1-1EC9BEFE55E8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3CD9CEDA-D463-4946-83D6-A8A69F6E2E5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8D48CE0-7524-4D26-8EFE-348CC8960FAF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81A43D-5D6D-477B-82B8-40090171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1A9699-C6DC-46B6-AA00-C9CFC47EF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9C2C645-9C0D-4E6C-A187-E6E062951129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84C3EEE5-D6D4-4E9A-ABF2-69C97FAFA6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28600" progId="Equation.DSMT4">
                    <p:embed/>
                  </p:oleObj>
                </mc:Choice>
                <mc:Fallback>
                  <p:oleObj name="Equation" r:id="rId9" imgW="190440" imgH="228600" progId="Equation.DSMT4">
                    <p:embed/>
                    <p:pic>
                      <p:nvPicPr>
                        <p:cNvPr id="97" name="Object 96">
                          <a:extLst>
                            <a:ext uri="{FF2B5EF4-FFF2-40B4-BE49-F238E27FC236}">
                              <a16:creationId xmlns:a16="http://schemas.microsoft.com/office/drawing/2014/main" id="{84C3EEE5-D6D4-4E9A-ABF2-69C97FAFA6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0B85AF50-7C17-408E-B670-6F082278AE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200" imgH="253800" progId="Equation.DSMT4">
                    <p:embed/>
                  </p:oleObj>
                </mc:Choice>
                <mc:Fallback>
                  <p:oleObj name="Equation" r:id="rId11" imgW="241200" imgH="253800" progId="Equation.DSMT4">
                    <p:embed/>
                    <p:pic>
                      <p:nvPicPr>
                        <p:cNvPr id="98" name="Object 97">
                          <a:extLst>
                            <a:ext uri="{FF2B5EF4-FFF2-40B4-BE49-F238E27FC236}">
                              <a16:creationId xmlns:a16="http://schemas.microsoft.com/office/drawing/2014/main" id="{0B85AF50-7C17-408E-B670-6F082278AE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50CE7-D3C1-4665-BA30-A030D2A83BC0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106" name="Object 105">
                <a:extLst>
                  <a:ext uri="{FF2B5EF4-FFF2-40B4-BE49-F238E27FC236}">
                    <a16:creationId xmlns:a16="http://schemas.microsoft.com/office/drawing/2014/main" id="{53C0405C-07E1-4F40-967C-F4CBE3B749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596880" imgH="241200" progId="Equation.DSMT4">
                      <p:embed/>
                    </p:oleObj>
                  </mc:Choice>
                  <mc:Fallback>
                    <p:oleObj name="Equation" r:id="rId13" imgW="596880" imgH="241200" progId="Equation.DSMT4">
                      <p:embed/>
                      <p:pic>
                        <p:nvPicPr>
                          <p:cNvPr id="106" name="Object 105">
                            <a:extLst>
                              <a:ext uri="{FF2B5EF4-FFF2-40B4-BE49-F238E27FC236}">
                                <a16:creationId xmlns:a16="http://schemas.microsoft.com/office/drawing/2014/main" id="{53C0405C-07E1-4F40-967C-F4CBE3B749B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CC4E5D5-7C00-4AA3-B51D-322E9C494A05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676947-DC09-447D-AD7E-8389B6A3D8AE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C97E2269-6640-4A72-A688-DB6F0D5AB0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622080" imgH="241200" progId="Equation.DSMT4">
                      <p:embed/>
                    </p:oleObj>
                  </mc:Choice>
                  <mc:Fallback>
                    <p:oleObj name="Equation" r:id="rId15" imgW="622080" imgH="241200" progId="Equation.DSMT4">
                      <p:embed/>
                      <p:pic>
                        <p:nvPicPr>
                          <p:cNvPr id="104" name="Object 103">
                            <a:extLst>
                              <a:ext uri="{FF2B5EF4-FFF2-40B4-BE49-F238E27FC236}">
                                <a16:creationId xmlns:a16="http://schemas.microsoft.com/office/drawing/2014/main" id="{C97E2269-6640-4A72-A688-DB6F0D5AB0F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2C73B7-C530-42EB-AD00-38AC7DD2310F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A227431-0D94-4B8B-8E1C-02FDE8B2E9BE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102" name="Object 101">
                <a:extLst>
                  <a:ext uri="{FF2B5EF4-FFF2-40B4-BE49-F238E27FC236}">
                    <a16:creationId xmlns:a16="http://schemas.microsoft.com/office/drawing/2014/main" id="{8F621E13-698E-4DFA-A793-6451C21ECF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609480" imgH="241200" progId="Equation.DSMT4">
                      <p:embed/>
                    </p:oleObj>
                  </mc:Choice>
                  <mc:Fallback>
                    <p:oleObj name="Equation" r:id="rId17" imgW="609480" imgH="241200" progId="Equation.DSMT4">
                      <p:embed/>
                      <p:pic>
                        <p:nvPicPr>
                          <p:cNvPr id="102" name="Object 101">
                            <a:extLst>
                              <a:ext uri="{FF2B5EF4-FFF2-40B4-BE49-F238E27FC236}">
                                <a16:creationId xmlns:a16="http://schemas.microsoft.com/office/drawing/2014/main" id="{8F621E13-698E-4DFA-A793-6451C21ECF1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DFF7C8D-12C9-41D9-9473-B2585C712A7B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fitted</a:t>
            </a:r>
            <a:r>
              <a:rPr lang="en-US" dirty="0"/>
              <a:t>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dirty="0"/>
              <a:t>: data ellipse of the </a:t>
            </a:r>
            <a:r>
              <a:rPr lang="en-US" dirty="0">
                <a:solidFill>
                  <a:srgbClr val="FF0000"/>
                </a:solidFill>
              </a:rPr>
              <a:t>residuals</a:t>
            </a:r>
            <a:r>
              <a:rPr lang="en-US" dirty="0"/>
              <a:t>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scaling: Effect of species </a:t>
            </a:r>
            <a:r>
              <a:rPr lang="en-US" dirty="0" err="1"/>
              <a:t>signif</a:t>
            </a:r>
            <a:r>
              <a:rPr lang="en-US" dirty="0"/>
              <a:t>. </a:t>
            </a:r>
            <a:r>
              <a:rPr lang="en-US" i="1" dirty="0" err="1"/>
              <a:t>iff</a:t>
            </a:r>
            <a:r>
              <a:rPr lang="en-US" dirty="0"/>
              <a:t> H ellipse anywhere outside E ellipse!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DF321E-E167-FDFF-3253-595859374DA1}"/>
              </a:ext>
            </a:extLst>
          </p:cNvPr>
          <p:cNvGrpSpPr/>
          <p:nvPr/>
        </p:nvGrpSpPr>
        <p:grpSpPr>
          <a:xfrm>
            <a:off x="457200" y="2895600"/>
            <a:ext cx="4000302" cy="3483596"/>
            <a:chOff x="457200" y="2895600"/>
            <a:chExt cx="4000302" cy="3483596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538B9F75-B3AB-4E3F-AE98-F2464B22B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81350"/>
              <a:ext cx="4000302" cy="31978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07349F-194F-C81C-B8CF-AA35698393A7}"/>
                </a:ext>
              </a:extLst>
            </p:cNvPr>
            <p:cNvSpPr txBox="1"/>
            <p:nvPr/>
          </p:nvSpPr>
          <p:spPr>
            <a:xfrm>
              <a:off x="1066800" y="28956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 ellipses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0BD41-1AD3-4638-3811-7F3A086BF486}"/>
              </a:ext>
            </a:extLst>
          </p:cNvPr>
          <p:cNvGrpSpPr/>
          <p:nvPr/>
        </p:nvGrpSpPr>
        <p:grpSpPr>
          <a:xfrm>
            <a:off x="4991100" y="2895600"/>
            <a:ext cx="3124200" cy="3446773"/>
            <a:chOff x="4991100" y="2895600"/>
            <a:chExt cx="3124200" cy="3446773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43732C0-4EEF-4141-A80B-55B9936F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100" y="3218173"/>
              <a:ext cx="3124200" cy="3124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8CEDC2-8FB7-0BEC-3E19-69FE723B1A04}"/>
                </a:ext>
              </a:extLst>
            </p:cNvPr>
            <p:cNvSpPr txBox="1"/>
            <p:nvPr/>
          </p:nvSpPr>
          <p:spPr>
            <a:xfrm>
              <a:off x="5410200" y="28956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919A9D-5D32-4755-9C18-A71475672017}"/>
              </a:ext>
            </a:extLst>
          </p:cNvPr>
          <p:cNvSpPr/>
          <p:nvPr/>
        </p:nvSpPr>
        <p:spPr>
          <a:xfrm>
            <a:off x="4343400" y="2971800"/>
            <a:ext cx="838200" cy="293132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20E2-F258-4254-A0E7-1EF72BD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plots: Visualizing MLM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3795-4566-45D1-83CD-FC4AD246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8B9F75-B3AB-4E3F-AE98-F2464B22B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50"/>
            <a:ext cx="4000302" cy="319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14B6B-E310-45A3-AE44-BCEA698E014C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MLM: </a:t>
            </a:r>
            <a:r>
              <a:rPr lang="en-US" dirty="0" err="1">
                <a:highlight>
                  <a:srgbClr val="FFFF00"/>
                </a:highlight>
              </a:rPr>
              <a:t>lm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cbind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bill_length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bill_depth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flipper_length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body_mass</a:t>
            </a:r>
            <a:r>
              <a:rPr lang="en-US" dirty="0">
                <a:highlight>
                  <a:srgbClr val="FFFF00"/>
                </a:highlight>
              </a:rPr>
              <a:t>) ~ species)</a:t>
            </a:r>
          </a:p>
          <a:p>
            <a:r>
              <a:rPr lang="en-US" dirty="0"/>
              <a:t>How big is </a:t>
            </a:r>
            <a:r>
              <a:rPr lang="en-US" b="1" dirty="0"/>
              <a:t>H</a:t>
            </a:r>
            <a:r>
              <a:rPr lang="en-US" dirty="0"/>
              <a:t> (between) variation relative to </a:t>
            </a:r>
            <a:r>
              <a:rPr lang="en-US" b="1" dirty="0"/>
              <a:t>E</a:t>
            </a:r>
            <a:r>
              <a:rPr lang="en-US" dirty="0"/>
              <a:t> (within) 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fitted values (means)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data ellipse of the residuals (pooled w/in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Significance scaling: Effect of species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signif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iff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 ellipse anywhere outside E ellipse!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Contrasts or 1 df linear hypotheses plot as conjugate 1D ellipses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62E3DB2-2BFF-412A-A822-74524FD1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218688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</a:t>
            </a:r>
            <a:r>
              <a:rPr lang="en-US" dirty="0">
                <a:latin typeface="Lucida Console" panose="020B0609040504020204" pitchFamily="49" charset="0"/>
              </a:rPr>
              <a:t>pairs() </a:t>
            </a:r>
            <a:r>
              <a:rPr lang="en-US" dirty="0"/>
              <a:t>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pairs() </a:t>
            </a:r>
            <a:r>
              <a:rPr lang="en-US" dirty="0"/>
              <a:t>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 in </a:t>
            </a:r>
            <a:r>
              <a:rPr lang="en-US" dirty="0">
                <a:solidFill>
                  <a:srgbClr val="FF0000"/>
                </a:solidFill>
              </a:rPr>
              <a:t>data space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C2239F-4951-2804-9CBB-B30DB3EA8427}"/>
              </a:ext>
            </a:extLst>
          </p:cNvPr>
          <p:cNvSpPr/>
          <p:nvPr/>
        </p:nvSpPr>
        <p:spPr>
          <a:xfrm>
            <a:off x="2514600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7AE1B-459C-073D-2423-7CD81978C07B}"/>
              </a:ext>
            </a:extLst>
          </p:cNvPr>
          <p:cNvSpPr/>
          <p:nvPr/>
        </p:nvSpPr>
        <p:spPr>
          <a:xfrm>
            <a:off x="1524000" y="4362729"/>
            <a:ext cx="990600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F0C99-81FE-04DB-AA0F-B4F4076F4328}"/>
              </a:ext>
            </a:extLst>
          </p:cNvPr>
          <p:cNvSpPr/>
          <p:nvPr/>
        </p:nvSpPr>
        <p:spPr>
          <a:xfrm>
            <a:off x="3548084" y="3352800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E4D58-6967-598B-C33F-AB9C1BC9515B}"/>
              </a:ext>
            </a:extLst>
          </p:cNvPr>
          <p:cNvSpPr/>
          <p:nvPr/>
        </p:nvSpPr>
        <p:spPr>
          <a:xfrm>
            <a:off x="1523999" y="5354698"/>
            <a:ext cx="990601" cy="990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080066-61B6-40D6-D08D-6460A5447ABF}"/>
              </a:ext>
            </a:extLst>
          </p:cNvPr>
          <p:cNvGrpSpPr/>
          <p:nvPr/>
        </p:nvGrpSpPr>
        <p:grpSpPr>
          <a:xfrm>
            <a:off x="1366471" y="1486129"/>
            <a:ext cx="1942871" cy="1942871"/>
            <a:chOff x="1366471" y="1486129"/>
            <a:chExt cx="1942871" cy="1942871"/>
          </a:xfrm>
        </p:grpSpPr>
        <p:pic>
          <p:nvPicPr>
            <p:cNvPr id="8" name="Picture 7" descr="A picture containing colorful, fresh&#10;&#10;Description automatically generated">
              <a:extLst>
                <a:ext uri="{FF2B5EF4-FFF2-40B4-BE49-F238E27FC236}">
                  <a16:creationId xmlns:a16="http://schemas.microsoft.com/office/drawing/2014/main" id="{11EC24D1-F4F5-4911-9BFA-87CD5F05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471" y="1486129"/>
              <a:ext cx="1942871" cy="19428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E0B87A-62D7-88CE-0346-1AD2C9227512}"/>
                </a:ext>
              </a:extLst>
            </p:cNvPr>
            <p:cNvSpPr txBox="1"/>
            <p:nvPr/>
          </p:nvSpPr>
          <p:spPr>
            <a:xfrm>
              <a:off x="1523999" y="1630048"/>
              <a:ext cx="142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946A77-5613-960F-AECE-7C7AF2109F0F}"/>
              </a:ext>
            </a:extLst>
          </p:cNvPr>
          <p:cNvGrpSpPr/>
          <p:nvPr/>
        </p:nvGrpSpPr>
        <p:grpSpPr>
          <a:xfrm>
            <a:off x="2946889" y="2338754"/>
            <a:ext cx="3390900" cy="2543175"/>
            <a:chOff x="2946889" y="2338754"/>
            <a:chExt cx="3390900" cy="2543175"/>
          </a:xfrm>
        </p:grpSpPr>
        <p:pic>
          <p:nvPicPr>
            <p:cNvPr id="2" name="Picture 1" descr="Diagram, engineering drawing&#10;&#10;Description automatically generated with medium confidence">
              <a:extLst>
                <a:ext uri="{FF2B5EF4-FFF2-40B4-BE49-F238E27FC236}">
                  <a16:creationId xmlns:a16="http://schemas.microsoft.com/office/drawing/2014/main" id="{72FD6771-D775-4B9D-9F0D-498B9901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42" b="98597" l="2313" r="99563">
                          <a14:foregroundMark x1="8313" y1="11880" x2="9750" y2="24041"/>
                          <a14:foregroundMark x1="9750" y1="24041" x2="33500" y2="34892"/>
                          <a14:foregroundMark x1="33500" y1="34892" x2="52500" y2="84939"/>
                          <a14:foregroundMark x1="52500" y1="84939" x2="52500" y2="84939"/>
                          <a14:foregroundMark x1="52500" y1="84659" x2="87813" y2="66511"/>
                          <a14:foregroundMark x1="87813" y1="66511" x2="90000" y2="47521"/>
                          <a14:foregroundMark x1="90000" y1="47521" x2="90000" y2="47521"/>
                          <a14:foregroundMark x1="71875" y1="22544" x2="57563" y2="22451"/>
                          <a14:foregroundMark x1="57563" y1="22451" x2="37188" y2="34238"/>
                          <a14:foregroundMark x1="37188" y1="34238" x2="39688" y2="50889"/>
                          <a14:foregroundMark x1="39688" y1="50889" x2="67313" y2="49298"/>
                          <a14:foregroundMark x1="64699" y1="37180" x2="59562" y2="13377"/>
                          <a14:foregroundMark x1="44364" y1="47152" x2="32875" y2="72685"/>
                          <a14:foregroundMark x1="59562" y1="13377" x2="48449" y2="38073"/>
                          <a14:foregroundMark x1="32875" y1="72685" x2="83250" y2="57624"/>
                          <a14:foregroundMark x1="83250" y1="57624" x2="66066" y2="44375"/>
                          <a14:foregroundMark x1="21250" y1="21328" x2="14125" y2="26754"/>
                          <a14:foregroundMark x1="14125" y1="26754" x2="9625" y2="33489"/>
                          <a14:foregroundMark x1="9625" y1="33489" x2="43425" y2="44695"/>
                          <a14:foregroundMark x1="64569" y1="37137" x2="67813" y2="35360"/>
                          <a14:foregroundMark x1="67813" y1="35360" x2="69625" y2="12254"/>
                          <a14:foregroundMark x1="48283" y1="47579" x2="36563" y2="66978"/>
                          <a14:foregroundMark x1="69625" y1="12254" x2="55024" y2="36421"/>
                          <a14:foregroundMark x1="36563" y1="66978" x2="50000" y2="69317"/>
                          <a14:foregroundMark x1="50000" y1="69317" x2="62500" y2="48176"/>
                          <a14:foregroundMark x1="62500" y1="48176" x2="62625" y2="67166"/>
                          <a14:foregroundMark x1="62625" y1="67166" x2="72750" y2="69691"/>
                          <a14:foregroundMark x1="72750" y1="69691" x2="74875" y2="76894"/>
                          <a14:foregroundMark x1="74875" y1="76894" x2="75063" y2="85968"/>
                          <a14:foregroundMark x1="95813" y1="72404" x2="89500" y2="89804"/>
                          <a14:foregroundMark x1="89500" y1="89804" x2="94375" y2="84378"/>
                          <a14:foregroundMark x1="94375" y1="84378" x2="89188" y2="96632"/>
                          <a14:foregroundMark x1="89188" y1="96632" x2="95500" y2="90833"/>
                          <a14:foregroundMark x1="95500" y1="90833" x2="84875" y2="88400"/>
                          <a14:foregroundMark x1="84875" y1="88400" x2="84375" y2="80355"/>
                          <a14:foregroundMark x1="84375" y1="80355" x2="76250" y2="82226"/>
                          <a14:foregroundMark x1="76250" y1="82226" x2="80688" y2="63704"/>
                          <a14:foregroundMark x1="80688" y1="63704" x2="70625" y2="72030"/>
                          <a14:foregroundMark x1="70625" y1="72030" x2="66688" y2="59027"/>
                          <a14:foregroundMark x1="66688" y1="59027" x2="59688" y2="58653"/>
                          <a14:foregroundMark x1="59688" y1="58653" x2="52250" y2="70065"/>
                          <a14:foregroundMark x1="52250" y1="70065" x2="70000" y2="41534"/>
                          <a14:foregroundMark x1="57241" y1="46759" x2="44875" y2="51824"/>
                          <a14:foregroundMark x1="70000" y1="41534" x2="66313" y2="43043"/>
                          <a14:foregroundMark x1="44875" y1="51824" x2="34313" y2="47053"/>
                          <a14:foregroundMark x1="34313" y1="47053" x2="30500" y2="34799"/>
                          <a14:foregroundMark x1="30500" y1="34799" x2="27000" y2="29935"/>
                          <a14:foregroundMark x1="27000" y1="29935" x2="21750" y2="34331"/>
                          <a14:foregroundMark x1="21750" y1="34331" x2="18500" y2="17493"/>
                          <a14:foregroundMark x1="16313" y1="40879" x2="18500" y2="40879"/>
                          <a14:foregroundMark x1="20563" y1="42937" x2="29250" y2="55659"/>
                          <a14:foregroundMark x1="33313" y1="26660" x2="36688" y2="20767"/>
                          <a14:foregroundMark x1="36688" y1="20767" x2="31000" y2="26567"/>
                          <a14:foregroundMark x1="31000" y1="26567" x2="36063" y2="23480"/>
                          <a14:foregroundMark x1="36063" y1="23480" x2="37375" y2="27689"/>
                          <a14:foregroundMark x1="71688" y1="87933" x2="71688" y2="89242"/>
                          <a14:foregroundMark x1="43125" y1="87746" x2="41813" y2="92049"/>
                          <a14:foregroundMark x1="84438" y1="12442" x2="83750" y2="22077"/>
                          <a14:foregroundMark x1="83750" y1="22077" x2="85250" y2="30028"/>
                          <a14:foregroundMark x1="85250" y1="30028" x2="88375" y2="17961"/>
                          <a14:foregroundMark x1="88375" y1="17961" x2="87625" y2="26286"/>
                          <a14:foregroundMark x1="87625" y1="26286" x2="91563" y2="30496"/>
                          <a14:foregroundMark x1="9000" y1="60524" x2="8875" y2="86342"/>
                          <a14:foregroundMark x1="8875" y1="86342" x2="14750" y2="81197"/>
                          <a14:foregroundMark x1="14750" y1="81197" x2="22688" y2="78017"/>
                          <a14:foregroundMark x1="22688" y1="78017" x2="27187" y2="95136"/>
                          <a14:foregroundMark x1="27187" y1="95136" x2="31625" y2="98690"/>
                          <a14:foregroundMark x1="31625" y1="98690" x2="31625" y2="98690"/>
                          <a14:foregroundMark x1="5813" y1="87746" x2="1688" y2="94761"/>
                          <a14:foregroundMark x1="1688" y1="94761" x2="3938" y2="78391"/>
                          <a14:foregroundMark x1="3938" y1="78391" x2="2438" y2="51169"/>
                          <a14:foregroundMark x1="2438" y1="51169" x2="4188" y2="39196"/>
                          <a14:foregroundMark x1="4188" y1="39196" x2="375" y2="44715"/>
                          <a14:foregroundMark x1="375" y1="44715" x2="2313" y2="8419"/>
                          <a14:foregroundMark x1="2313" y1="8419" x2="13250" y2="16183"/>
                          <a14:foregroundMark x1="13250" y1="16183" x2="14438" y2="13938"/>
                          <a14:foregroundMark x1="97500" y1="95323" x2="98625" y2="83349"/>
                          <a14:foregroundMark x1="98625" y1="83349" x2="94750" y2="87278"/>
                          <a14:foregroundMark x1="94750" y1="87278" x2="98625" y2="10384"/>
                          <a14:foregroundMark x1="98625" y1="10384" x2="96250" y2="29280"/>
                          <a14:foregroundMark x1="96250" y1="29280" x2="96250" y2="21048"/>
                          <a14:foregroundMark x1="96250" y1="21048" x2="94750" y2="29747"/>
                          <a14:foregroundMark x1="94750" y1="29747" x2="90188" y2="34705"/>
                          <a14:foregroundMark x1="90188" y1="34705" x2="90250" y2="22825"/>
                          <a14:foregroundMark x1="90250" y1="22825" x2="85875" y2="26193"/>
                          <a14:foregroundMark x1="85875" y1="26193" x2="80938" y2="12909"/>
                          <a14:foregroundMark x1="80938" y1="12909" x2="76125" y2="17493"/>
                          <a14:foregroundMark x1="76125" y1="17493" x2="71063" y2="14406"/>
                          <a14:foregroundMark x1="71063" y1="14406" x2="60375" y2="15248"/>
                          <a14:foregroundMark x1="60375" y1="15248" x2="58938" y2="13190"/>
                          <a14:foregroundMark x1="97500" y1="61272" x2="98875" y2="98129"/>
                          <a14:foregroundMark x1="98875" y1="98129" x2="96375" y2="40692"/>
                          <a14:foregroundMark x1="96375" y1="40692" x2="99375" y2="65949"/>
                          <a14:foregroundMark x1="99375" y1="65949" x2="96938" y2="17399"/>
                          <a14:foregroundMark x1="96938" y1="17399" x2="99125" y2="38634"/>
                          <a14:foregroundMark x1="99125" y1="38634" x2="96938" y2="14125"/>
                          <a14:foregroundMark x1="96938" y1="14125" x2="97688" y2="6455"/>
                          <a14:foregroundMark x1="97688" y1="6455" x2="89250" y2="11880"/>
                          <a14:foregroundMark x1="89250" y1="11880" x2="86563" y2="5145"/>
                          <a14:foregroundMark x1="86563" y1="5145" x2="83250" y2="3742"/>
                          <a14:foregroundMark x1="98313" y1="69411" x2="98313" y2="91768"/>
                          <a14:foregroundMark x1="98313" y1="91768" x2="98250" y2="77923"/>
                          <a14:foregroundMark x1="98250" y1="77923" x2="99813" y2="84846"/>
                          <a14:foregroundMark x1="99813" y1="84846" x2="99563" y2="72498"/>
                          <a14:foregroundMark x1="99563" y1="72498" x2="98188" y2="69130"/>
                          <a14:foregroundMark x1="43313" y1="45557" x2="43500" y2="44341"/>
                          <a14:foregroundMark x1="43375" y1="44808" x2="43438" y2="44715"/>
                          <a14:foregroundMark x1="43313" y1="45370" x2="43563" y2="45744"/>
                          <a14:foregroundMark x1="43563" y1="46024" x2="43813" y2="46866"/>
                          <a14:backgroundMark x1="50813" y1="42470" x2="56688" y2="43312"/>
                          <a14:backgroundMark x1="56688" y1="43312" x2="50313" y2="42657"/>
                          <a14:backgroundMark x1="51125" y1="41908" x2="53000" y2="45276"/>
                          <a14:backgroundMark x1="52000" y1="42189" x2="57563" y2="43031"/>
                          <a14:backgroundMark x1="57563" y1="43031" x2="56875" y2="43966"/>
                          <a14:backgroundMark x1="57938" y1="43686" x2="59813" y2="43686"/>
                          <a14:backgroundMark x1="57938" y1="43218" x2="59813" y2="44434"/>
                          <a14:backgroundMark x1="56250" y1="41628" x2="57063" y2="39850"/>
                          <a14:backgroundMark x1="51625" y1="41628" x2="53312" y2="45276"/>
                          <a14:backgroundMark x1="52125" y1="40692" x2="50813" y2="41628"/>
                          <a14:backgroundMark x1="54875" y1="40131" x2="60875" y2="42657"/>
                          <a14:backgroundMark x1="60875" y1="42657" x2="61313" y2="43218"/>
                          <a14:backgroundMark x1="60500" y1="42657" x2="53938" y2="39850"/>
                          <a14:backgroundMark x1="53938" y1="39850" x2="48125" y2="41534"/>
                          <a14:backgroundMark x1="48125" y1="41534" x2="53312" y2="44715"/>
                          <a14:backgroundMark x1="53312" y1="44715" x2="53312" y2="44715"/>
                          <a14:backgroundMark x1="45375" y1="42657" x2="50063" y2="43312"/>
                          <a14:backgroundMark x1="50063" y1="43312" x2="48750" y2="44995"/>
                          <a14:backgroundMark x1="44875" y1="43966" x2="49063" y2="38634"/>
                          <a14:backgroundMark x1="49063" y1="38634" x2="49438" y2="38634"/>
                          <a14:backgroundMark x1="58250" y1="42189" x2="62750" y2="40225"/>
                          <a14:backgroundMark x1="62750" y1="40225" x2="63500" y2="44434"/>
                          <a14:backgroundMark x1="63188" y1="41908" x2="64875" y2="44715"/>
                          <a14:backgroundMark x1="58625" y1="45276" x2="57438" y2="45463"/>
                          <a14:backgroundMark x1="58750" y1="40131" x2="61000" y2="39850"/>
                          <a14:backgroundMark x1="59813" y1="45744" x2="61813" y2="44247"/>
                          <a14:backgroundMark x1="61313" y1="45744" x2="62000" y2="44434"/>
                          <a14:backgroundMark x1="58938" y1="46024" x2="58938" y2="45463"/>
                          <a14:backgroundMark x1="47750" y1="46211" x2="45188" y2="45744"/>
                          <a14:backgroundMark x1="46875" y1="45744" x2="47250" y2="43686"/>
                          <a14:backgroundMark x1="44660" y1="45804" x2="48250" y2="46024"/>
                          <a14:backgroundMark x1="49625" y1="45744" x2="47875" y2="46024"/>
                          <a14:backgroundMark x1="44688" y1="44247" x2="45375" y2="44434"/>
                          <a14:backgroundMark x1="63500" y1="39383" x2="65875" y2="40131"/>
                          <a14:backgroundMark x1="62687" y1="45276" x2="57438" y2="46024"/>
                          <a14:backgroundMark x1="46875" y1="38634" x2="47375" y2="38634"/>
                          <a14:backgroundMark x1="47750" y1="38073" x2="47750" y2="38354"/>
                          <a14:backgroundMark x1="47875" y1="38354" x2="48750" y2="37886"/>
                          <a14:backgroundMark x1="47875" y1="38915" x2="48438" y2="38354"/>
                          <a14:backgroundMark x1="53000" y1="39850" x2="58375" y2="40412"/>
                          <a14:backgroundMark x1="58375" y1="40412" x2="63500" y2="38915"/>
                          <a14:backgroundMark x1="63500" y1="38915" x2="56063" y2="38915"/>
                          <a14:backgroundMark x1="56063" y1="38915" x2="63313" y2="38354"/>
                          <a14:backgroundMark x1="63313" y1="38354" x2="53312" y2="37605"/>
                          <a14:backgroundMark x1="52500" y1="38634" x2="53688" y2="39102"/>
                          <a14:backgroundMark x1="47563" y1="38634" x2="48063" y2="38354"/>
                          <a14:backgroundMark x1="48063" y1="38354" x2="48563" y2="38073"/>
                          <a14:backgroundMark x1="64563" y1="41160" x2="65750" y2="40692"/>
                          <a14:backgroundMark x1="65563" y1="40692" x2="65375" y2="41441"/>
                          <a14:backgroundMark x1="65750" y1="45463" x2="65875" y2="43218"/>
                          <a14:backgroundMark x1="65563" y1="45744" x2="65563" y2="42189"/>
                          <a14:backgroundMark x1="65375" y1="45463" x2="65375" y2="42470"/>
                          <a14:backgroundMark x1="64875" y1="45276" x2="64875" y2="42189"/>
                          <a14:backgroundMark x1="64875" y1="44715" x2="64688" y2="42189"/>
                          <a14:backgroundMark x1="64375" y1="42189" x2="64375" y2="42189"/>
                          <a14:backgroundMark x1="64563" y1="43218" x2="65375" y2="44995"/>
                          <a14:backgroundMark x1="65063" y1="41441" x2="65250" y2="42470"/>
                          <a14:backgroundMark x1="65250" y1="42470" x2="65250" y2="44247"/>
                          <a14:backgroundMark x1="57375" y1="46399" x2="58438" y2="46024"/>
                          <a14:backgroundMark x1="65938" y1="43779" x2="66000" y2="44247"/>
                          <a14:backgroundMark x1="66000" y1="44621" x2="65938" y2="43779"/>
                          <a14:backgroundMark x1="66063" y1="44995" x2="66063" y2="44153"/>
                          <a14:backgroundMark x1="63188" y1="38167" x2="64875" y2="38728"/>
                          <a14:backgroundMark x1="48438" y1="38073" x2="48500" y2="37979"/>
                          <a14:backgroundMark x1="48375" y1="37979" x2="48188" y2="37792"/>
                          <a14:backgroundMark x1="48500" y1="37886" x2="48625" y2="37979"/>
                          <a14:backgroundMark x1="48500" y1="37792" x2="48188" y2="37792"/>
                          <a14:backgroundMark x1="48313" y1="37605" x2="49063" y2="37886"/>
                        </a14:backgroundRemoval>
                      </a14:imgEffect>
                    </a14:imgLayer>
                  </a14:imgProps>
                </a:ext>
              </a:extLst>
            </a:blip>
            <a:srcRect l="11000"/>
            <a:stretch/>
          </p:blipFill>
          <p:spPr>
            <a:xfrm>
              <a:off x="2946889" y="2338754"/>
              <a:ext cx="3390900" cy="2543175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E4814DF3-06D3-4C35-9F20-1E6EBDD3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7480" y="3543300"/>
              <a:ext cx="1049718" cy="35960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B497BF-02CE-45A4-90D0-3FBF562109AE}"/>
              </a:ext>
            </a:extLst>
          </p:cNvPr>
          <p:cNvSpPr txBox="1"/>
          <p:nvPr/>
        </p:nvSpPr>
        <p:spPr>
          <a:xfrm>
            <a:off x="630935" y="353978"/>
            <a:ext cx="7754113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Multivariate Juicers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EBBC-13DA-44D1-85B3-86960864DB49}"/>
              </a:ext>
            </a:extLst>
          </p:cNvPr>
          <p:cNvSpPr txBox="1"/>
          <p:nvPr/>
        </p:nvSpPr>
        <p:spPr>
          <a:xfrm>
            <a:off x="3810000" y="1398651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Squeeze the most flavor from your data in low-D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364F-8409-4682-B75D-C19ED2684FDE}"/>
              </a:ext>
            </a:extLst>
          </p:cNvPr>
          <p:cNvSpPr txBox="1"/>
          <p:nvPr/>
        </p:nvSpPr>
        <p:spPr>
          <a:xfrm>
            <a:off x="630935" y="4922930"/>
            <a:ext cx="523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Biplot: The data juicer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800" dirty="0"/>
              <a:t>CDA plots: The MANOVA juicer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900CB-AAED-D1C7-286D-675A1FA53DC9}"/>
              </a:ext>
            </a:extLst>
          </p:cNvPr>
          <p:cNvGrpSpPr/>
          <p:nvPr/>
        </p:nvGrpSpPr>
        <p:grpSpPr>
          <a:xfrm>
            <a:off x="6247759" y="3543300"/>
            <a:ext cx="1607344" cy="1600200"/>
            <a:chOff x="6247759" y="3543300"/>
            <a:chExt cx="1607344" cy="1600200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1B85D0-E564-489F-B755-5DBEB0E5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59" y="3543300"/>
              <a:ext cx="1607344" cy="160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16C60-4D7D-1973-96CA-0075D4FE1350}"/>
                </a:ext>
              </a:extLst>
            </p:cNvPr>
            <p:cNvSpPr txBox="1"/>
            <p:nvPr/>
          </p:nvSpPr>
          <p:spPr>
            <a:xfrm>
              <a:off x="6690069" y="4500929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</a:rPr>
                <a:t>insight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4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746-8415-4806-804F-46BD75E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 displays of High-D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AE12-1F7B-46F5-9236-81ADE14F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High-D data often shown in 2D views – orthogonal projections in variable space: scatterplots!</a:t>
            </a:r>
          </a:p>
          <a:p>
            <a:r>
              <a:rPr lang="en-US" sz="2000" dirty="0"/>
              <a:t>Dimension-reduction methods (e.g., PCA) project the data into subspace with optimal properties – account for largest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5FDE3-93E4-4DFE-A806-DA6E9DD2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A28794-AE09-488C-A755-5DC5A40D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64" y="3320893"/>
            <a:ext cx="5606207" cy="28907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F0C4BB-0688-B370-CDD8-4C039FA400DC}"/>
              </a:ext>
            </a:extLst>
          </p:cNvPr>
          <p:cNvGrpSpPr/>
          <p:nvPr/>
        </p:nvGrpSpPr>
        <p:grpSpPr>
          <a:xfrm>
            <a:off x="265437" y="3293713"/>
            <a:ext cx="2815156" cy="2908748"/>
            <a:chOff x="265437" y="3293713"/>
            <a:chExt cx="2815156" cy="2908748"/>
          </a:xfrm>
        </p:grpSpPr>
        <p:pic>
          <p:nvPicPr>
            <p:cNvPr id="7" name="Picture 6" descr="A picture containing text, orange, close&#10;&#10;Description automatically generated">
              <a:extLst>
                <a:ext uri="{FF2B5EF4-FFF2-40B4-BE49-F238E27FC236}">
                  <a16:creationId xmlns:a16="http://schemas.microsoft.com/office/drawing/2014/main" id="{14D0F87C-411B-EF9B-1386-D77F7D09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93713"/>
              <a:ext cx="2438400" cy="261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B7C7E5-C879-3DDA-4C9B-2B54A0805C63}"/>
                </a:ext>
              </a:extLst>
            </p:cNvPr>
            <p:cNvSpPr txBox="1"/>
            <p:nvPr/>
          </p:nvSpPr>
          <p:spPr>
            <a:xfrm>
              <a:off x="265437" y="5956240"/>
              <a:ext cx="2815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/>
                <a:t>Cover image of Hofstadter, </a:t>
              </a:r>
              <a:r>
                <a:rPr lang="en-CA" sz="1000" i="1" dirty="0"/>
                <a:t>G</a:t>
              </a:r>
              <a:r>
                <a:rPr lang="en-CA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ö</a:t>
              </a:r>
              <a:r>
                <a:rPr lang="en-CA" sz="1000" i="1" dirty="0"/>
                <a:t>del, Bach &amp; Escher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4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PCA, CDA &amp; Biplots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For multivariate data, often want to view the data in a low-D space that extracts the most “juice”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</a:t>
            </a:r>
            <a:r>
              <a:rPr lang="en-US" sz="2400" dirty="0">
                <a:solidFill>
                  <a:srgbClr val="FF0000"/>
                </a:solidFill>
              </a:rPr>
              <a:t>maximum variance</a:t>
            </a:r>
          </a:p>
          <a:p>
            <a:r>
              <a:rPr lang="en-US" dirty="0"/>
              <a:t>CDA: finds weighted sums to account for greatest MANOVA </a:t>
            </a:r>
            <a:r>
              <a:rPr lang="en-US" dirty="0">
                <a:solidFill>
                  <a:srgbClr val="FF0000"/>
                </a:solidFill>
              </a:rPr>
              <a:t>between-group variance </a:t>
            </a:r>
            <a:r>
              <a:rPr lang="en-US" dirty="0"/>
              <a:t>(</a:t>
            </a:r>
            <a:r>
              <a:rPr lang="en-US" b="1" dirty="0"/>
              <a:t>H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</a:t>
            </a:r>
            <a:r>
              <a:rPr lang="en-US" sz="2800" dirty="0"/>
              <a:t>iplot: a 2D (or 3D) plot of the largest PCA / CDA dimensions--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34999E-CE0F-D627-5119-EF95F88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Publication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5ECBC-23E0-5DCB-2253-5F588330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Main goal: Publish the book w/ CRC Press</a:t>
            </a:r>
          </a:p>
          <a:p>
            <a:pPr lvl="1"/>
            <a:r>
              <a:rPr lang="en-CA" dirty="0"/>
              <a:t>LaTeX format, krantz style</a:t>
            </a:r>
          </a:p>
          <a:p>
            <a:pPr lvl="1"/>
            <a:r>
              <a:rPr lang="en-CA" dirty="0"/>
              <a:t>Make the printed book attractive, as in DDAR</a:t>
            </a:r>
          </a:p>
          <a:p>
            <a:pPr lvl="1"/>
            <a:r>
              <a:rPr lang="en-CA" dirty="0"/>
              <a:t>Comprehensive indexing</a:t>
            </a:r>
          </a:p>
          <a:p>
            <a:r>
              <a:rPr lang="en-CA" dirty="0"/>
              <a:t>Also: online free HTML version</a:t>
            </a:r>
          </a:p>
          <a:p>
            <a:pPr lvl="1"/>
            <a:r>
              <a:rPr lang="en-CA" dirty="0"/>
              <a:t>Use online features: </a:t>
            </a:r>
          </a:p>
          <a:p>
            <a:pPr lvl="2"/>
            <a:r>
              <a:rPr lang="en-CA" dirty="0"/>
              <a:t>code folding (toggle on/off)</a:t>
            </a:r>
          </a:p>
          <a:p>
            <a:pPr lvl="2"/>
            <a:r>
              <a:rPr lang="en-CA" dirty="0"/>
              <a:t>tabbed displays to show alternatives</a:t>
            </a:r>
          </a:p>
          <a:p>
            <a:pPr lvl="1"/>
            <a:r>
              <a:rPr lang="en-CA" dirty="0"/>
              <a:t>Animated graphics (GIFs)</a:t>
            </a:r>
          </a:p>
          <a:p>
            <a:pPr lvl="1"/>
            <a:r>
              <a:rPr lang="en-CA" dirty="0"/>
              <a:t>Dynamic/interactive graphics ??</a:t>
            </a:r>
          </a:p>
          <a:p>
            <a:pPr lvl="2"/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F02CC-F528-BC22-F2AE-4C600438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5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Biplot: The data juicer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160655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CA" dirty="0" err="1"/>
              <a:t>prcomp</a:t>
            </a:r>
            <a:r>
              <a:rPr lang="en-CA" dirty="0"/>
              <a:t> (~ </a:t>
            </a:r>
            <a:r>
              <a:rPr lang="en-CA" dirty="0" err="1"/>
              <a:t>bill_length</a:t>
            </a:r>
            <a:r>
              <a:rPr lang="en-CA" dirty="0"/>
              <a:t> + </a:t>
            </a:r>
            <a:r>
              <a:rPr lang="en-CA" dirty="0" err="1"/>
              <a:t>bill_depth</a:t>
            </a:r>
            <a:r>
              <a:rPr lang="en-CA" dirty="0"/>
              <a:t> + </a:t>
            </a:r>
            <a:r>
              <a:rPr lang="en-CA" dirty="0" err="1"/>
              <a:t>flipper_length</a:t>
            </a:r>
            <a:r>
              <a:rPr lang="en-CA" dirty="0"/>
              <a:t> + </a:t>
            </a:r>
            <a:r>
              <a:rPr lang="en-CA" dirty="0" err="1"/>
              <a:t>body_mass</a:t>
            </a:r>
            <a:r>
              <a:rPr lang="en-CA" dirty="0"/>
              <a:t>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 ellipse = TRUE, circle = TRUE)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57107"/>
            <a:ext cx="312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PC1, PC2 ~ 88.1% of variance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PC2: relates to “bill shape”</a:t>
            </a:r>
          </a:p>
          <a:p>
            <a:endParaRPr lang="en-US" sz="1600" dirty="0"/>
          </a:p>
          <a:p>
            <a:r>
              <a:rPr lang="en-US" sz="1600" dirty="0"/>
              <a:t>Easy to characterize the species in terms of these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386A126F-02A9-2DB9-BE86-D3D18C67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2517401"/>
            <a:ext cx="4420200" cy="3816000"/>
          </a:xfrm>
          <a:prstGeom prst="rect">
            <a:avLst/>
          </a:prstGeom>
        </p:spPr>
      </p:pic>
      <p:pic>
        <p:nvPicPr>
          <p:cNvPr id="7" name="Picture 6" descr="A hexagon with arrows pointing to different colors&#10;&#10;Description automatically generated">
            <a:extLst>
              <a:ext uri="{FF2B5EF4-FFF2-40B4-BE49-F238E27FC236}">
                <a16:creationId xmlns:a16="http://schemas.microsoft.com/office/drawing/2014/main" id="{352CFB44-4705-A743-E8CA-66146EFFA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5" y="5151480"/>
            <a:ext cx="888641" cy="10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2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2678-4B78-8E16-B271-6B71F149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Canonical discriminant plots: The MANOVA juicer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CA" sz="2000" dirty="0"/>
                  <a:t>As with the biplot, we can visualize MLM for all responses by projecting H and E into low-rank space</a:t>
                </a:r>
              </a:p>
              <a:p>
                <a:r>
                  <a:rPr lang="en-CA" sz="2000" dirty="0"/>
                  <a:t>Canonical projection: 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CA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CA" sz="2000" b="0" dirty="0"/>
                  <a:t> where </a:t>
                </a:r>
                <a:r>
                  <a:rPr lang="en-CA" sz="2000" b="1" dirty="0"/>
                  <a:t>V</a:t>
                </a:r>
                <a:r>
                  <a:rPr lang="en-CA" sz="2000" b="0" dirty="0"/>
                  <a:t> = eigenvectors of HE</a:t>
                </a:r>
                <a:r>
                  <a:rPr lang="en-CA" sz="2000" b="0" baseline="30000" dirty="0"/>
                  <a:t>-1 </a:t>
                </a:r>
              </a:p>
              <a:p>
                <a:r>
                  <a:rPr lang="en-CA" sz="2000" dirty="0"/>
                  <a:t>This is the view that maximally discriminates among groups</a:t>
                </a:r>
              </a:p>
              <a:p>
                <a:r>
                  <a:rPr lang="en-CA" sz="2000" b="0" dirty="0"/>
                  <a:t>CD HE plot: vec</a:t>
                </a:r>
                <a:r>
                  <a:rPr lang="en-CA" sz="2000" dirty="0"/>
                  <a:t>tors show structure </a:t>
                </a:r>
                <a:r>
                  <a:rPr lang="en-CA" sz="2000" dirty="0" err="1"/>
                  <a:t>coefs</a:t>
                </a:r>
                <a:r>
                  <a:rPr lang="en-CA" sz="2000" dirty="0"/>
                  <a:t> (correlations) of variables w/ CD dimensions</a:t>
                </a:r>
                <a:endParaRPr lang="en-CA" sz="2000" b="0" dirty="0"/>
              </a:p>
              <a:p>
                <a:pPr marL="0" indent="0">
                  <a:buNone/>
                </a:pPr>
                <a:endParaRPr lang="en-CA" sz="24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06A756-658D-C8F2-6A93-03A89E7F7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752600"/>
              </a:xfrm>
              <a:blipFill>
                <a:blip r:embed="rId3"/>
                <a:stretch>
                  <a:fillRect l="-889" t="-7317" b="-13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6BFC25-DA19-EC4F-4AED-BC5CF563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5628D6-2D2E-935C-F902-C312DE871F31}"/>
              </a:ext>
            </a:extLst>
          </p:cNvPr>
          <p:cNvGrpSpPr/>
          <p:nvPr/>
        </p:nvGrpSpPr>
        <p:grpSpPr>
          <a:xfrm>
            <a:off x="609600" y="2992864"/>
            <a:ext cx="3848098" cy="3383278"/>
            <a:chOff x="609600" y="3048000"/>
            <a:chExt cx="3848098" cy="3383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44B28-5061-7FF6-14F6-575B9702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352800"/>
              <a:ext cx="3848098" cy="30784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2BA2B-B71B-8E52-DB74-8DFFDF3E2BF3}"/>
                </a:ext>
              </a:extLst>
            </p:cNvPr>
            <p:cNvSpPr txBox="1"/>
            <p:nvPr/>
          </p:nvSpPr>
          <p:spPr>
            <a:xfrm>
              <a:off x="9906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Biplot of canonical scores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BA765B-5EB1-2F74-65AC-844ACA9CA564}"/>
              </a:ext>
            </a:extLst>
          </p:cNvPr>
          <p:cNvGrpSpPr/>
          <p:nvPr/>
        </p:nvGrpSpPr>
        <p:grpSpPr>
          <a:xfrm>
            <a:off x="4876800" y="2992864"/>
            <a:ext cx="3848098" cy="3352800"/>
            <a:chOff x="5048252" y="3048000"/>
            <a:chExt cx="3848098" cy="3352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1D13BC-C0F5-D55E-6BED-C228FD3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2" y="3322322"/>
              <a:ext cx="3848098" cy="30784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51909-49FE-D007-E4C7-7B434C74E9FB}"/>
                </a:ext>
              </a:extLst>
            </p:cNvPr>
            <p:cNvSpPr txBox="1"/>
            <p:nvPr/>
          </p:nvSpPr>
          <p:spPr>
            <a:xfrm>
              <a:off x="5486400" y="304800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HE plot of canonical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4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F232-844C-A4D1-EAA0-418C87F7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MLM diagnostics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97583-6CF7-AB0D-5A67-7B6EA033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Homogeneity of (co)variance</a:t>
            </a:r>
          </a:p>
          <a:p>
            <a:r>
              <a:rPr lang="en-CA" dirty="0"/>
              <a:t>Residuals: multivariate normality, outliers</a:t>
            </a:r>
          </a:p>
          <a:p>
            <a:r>
              <a:rPr lang="en-CA" dirty="0"/>
              <a:t>Multivariate influence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7BF8D-C855-FDAB-7B91-B4B4479F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3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127B-9F44-0767-2D81-01E259C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equality of (co)variance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8545A-79C8-6128-33C8-2344D2C5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26720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In the univariate LM, we assume Var(e)= constant, </a:t>
            </a:r>
            <a:r>
              <a:rPr lang="el-GR" sz="2400" dirty="0"/>
              <a:t>σ</a:t>
            </a:r>
            <a:r>
              <a:rPr lang="en-CA" sz="2400" baseline="30000" dirty="0"/>
              <a:t>2</a:t>
            </a:r>
            <a:r>
              <a:rPr lang="en-CA" sz="2400" dirty="0"/>
              <a:t>. For one-way ANOVA:</a:t>
            </a:r>
          </a:p>
          <a:p>
            <a:endParaRPr lang="en-CA" dirty="0"/>
          </a:p>
          <a:p>
            <a:r>
              <a:rPr lang="en-CA" sz="2400" dirty="0"/>
              <a:t>The analog for the MLM is equality of within-group covariance matrices</a:t>
            </a:r>
          </a:p>
          <a:p>
            <a:endParaRPr lang="en-CA" sz="2400" dirty="0"/>
          </a:p>
          <a:p>
            <a:r>
              <a:rPr lang="en-CA" sz="2400" dirty="0"/>
              <a:t>Tests:</a:t>
            </a:r>
          </a:p>
          <a:p>
            <a:pPr lvl="1"/>
            <a:r>
              <a:rPr lang="en-CA" sz="2000" dirty="0"/>
              <a:t>Univariate- Levine’s test</a:t>
            </a:r>
          </a:p>
          <a:p>
            <a:pPr lvl="1"/>
            <a:r>
              <a:rPr lang="en-CA" sz="2000" dirty="0"/>
              <a:t>Multivariate: Box’s </a:t>
            </a:r>
            <a:r>
              <a:rPr lang="en-CA" sz="2000" i="1" dirty="0"/>
              <a:t>M</a:t>
            </a:r>
            <a:r>
              <a:rPr lang="en-CA" sz="2000" dirty="0"/>
              <a:t> test</a:t>
            </a:r>
          </a:p>
          <a:p>
            <a:endParaRPr lang="en-CA" sz="2400" dirty="0"/>
          </a:p>
          <a:p>
            <a:r>
              <a:rPr lang="en-CA" sz="2400" dirty="0"/>
              <a:t>How to visualize???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12C55-E0EB-3438-E11C-527343D3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33B34-8426-A716-E524-C33C5887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52600"/>
            <a:ext cx="3000374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BC691-65B6-9435-787E-53863DCC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3124238"/>
            <a:ext cx="3143249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77CBD-846E-5F41-ED29-C1A86EE566A8}"/>
              </a:ext>
            </a:extLst>
          </p:cNvPr>
          <p:cNvSpPr txBox="1"/>
          <p:nvPr/>
        </p:nvSpPr>
        <p:spPr>
          <a:xfrm>
            <a:off x="3000375" y="5524500"/>
            <a:ext cx="31432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ELLIPSES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3E1C77-A9F7-E1C8-8900-3D279BB0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952139"/>
            <a:ext cx="4114800" cy="69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1D4EA-BE34-5091-3633-A95F19F3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2" y="5234047"/>
            <a:ext cx="110476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9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Lucida Console" panose="020B0609040504020204" pitchFamily="49" charset="0"/>
              </a:rPr>
              <a:t>heplots</a:t>
            </a:r>
            <a:r>
              <a:rPr lang="en-CA" dirty="0">
                <a:latin typeface="Lucida Console" panose="020B0609040504020204" pitchFamily="49" charset="0"/>
              </a:rPr>
              <a:t>::</a:t>
            </a:r>
            <a:r>
              <a:rPr lang="en-CA" dirty="0" err="1">
                <a:latin typeface="Lucida Console" panose="020B0609040504020204" pitchFamily="49" charset="0"/>
              </a:rPr>
              <a:t>covEllipses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28CCD-9EDC-7292-8166-A708858449CE}"/>
              </a:ext>
            </a:extLst>
          </p:cNvPr>
          <p:cNvSpPr txBox="1"/>
          <p:nvPr/>
        </p:nvSpPr>
        <p:spPr>
          <a:xfrm>
            <a:off x="5105400" y="2228671"/>
            <a:ext cx="3581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B8180-6F2E-BF8E-715D-2F397C022CCB}"/>
              </a:ext>
            </a:extLst>
          </p:cNvPr>
          <p:cNvSpPr txBox="1"/>
          <p:nvPr/>
        </p:nvSpPr>
        <p:spPr>
          <a:xfrm>
            <a:off x="4572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Display data ellipses for each of the groups + the pooled within-grp covariance</a:t>
            </a:r>
          </a:p>
          <a:p>
            <a:r>
              <a:rPr lang="en-CA" dirty="0"/>
              <a:t>How similar are they in size &amp; shape?</a:t>
            </a:r>
          </a:p>
        </p:txBody>
      </p:sp>
      <p:pic>
        <p:nvPicPr>
          <p:cNvPr id="5" name="Picture 4" descr="A collage of different colored circles&#10;&#10;Description automatically generated">
            <a:extLst>
              <a:ext uri="{FF2B5EF4-FFF2-40B4-BE49-F238E27FC236}">
                <a16:creationId xmlns:a16="http://schemas.microsoft.com/office/drawing/2014/main" id="{4EBF10BC-D2AC-8B37-318F-92B638FF5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2228671"/>
            <a:ext cx="4606930" cy="4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EF5B-2D37-37EC-399C-C03135B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Centering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19CC-88EC-5753-1257-F72EE669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&lt;#&gt;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3C7DF-48F1-62FF-8278-C83587211087}"/>
              </a:ext>
            </a:extLst>
          </p:cNvPr>
          <p:cNvSpPr txBox="1"/>
          <p:nvPr/>
        </p:nvSpPr>
        <p:spPr>
          <a:xfrm>
            <a:off x="5256600" y="2256472"/>
            <a:ext cx="3581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covEllipses</a:t>
            </a:r>
            <a:r>
              <a:rPr lang="en-CA" dirty="0"/>
              <a:t>(peng[, 3:6],</a:t>
            </a:r>
          </a:p>
          <a:p>
            <a:r>
              <a:rPr lang="en-CA" dirty="0"/>
              <a:t>             group = </a:t>
            </a:r>
            <a:r>
              <a:rPr lang="en-CA" dirty="0" err="1"/>
              <a:t>peng$species</a:t>
            </a:r>
            <a:r>
              <a:rPr lang="en-CA" dirty="0"/>
              <a:t>,</a:t>
            </a:r>
          </a:p>
          <a:p>
            <a:r>
              <a:rPr lang="en-CA" dirty="0"/>
              <a:t>             </a:t>
            </a:r>
            <a:r>
              <a:rPr lang="en-CA" dirty="0">
                <a:highlight>
                  <a:srgbClr val="FFFF00"/>
                </a:highlight>
              </a:rPr>
              <a:t>center = TRUE</a:t>
            </a:r>
            <a:r>
              <a:rPr lang="en-CA" dirty="0"/>
              <a:t>,</a:t>
            </a:r>
          </a:p>
          <a:p>
            <a:r>
              <a:rPr lang="en-CA" dirty="0"/>
              <a:t>             variables = 1:4,</a:t>
            </a:r>
          </a:p>
          <a:p>
            <a:r>
              <a:rPr lang="en-CA" dirty="0"/>
              <a:t>            fill = TRUE, </a:t>
            </a:r>
            <a:r>
              <a:rPr lang="en-CA" dirty="0" err="1"/>
              <a:t>fill.alpha</a:t>
            </a:r>
            <a:r>
              <a:rPr lang="en-CA" dirty="0"/>
              <a:t> = 0.1)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50298-F958-5A6C-672C-8CE326CA586A}"/>
              </a:ext>
            </a:extLst>
          </p:cNvPr>
          <p:cNvSpPr txBox="1"/>
          <p:nvPr/>
        </p:nvSpPr>
        <p:spPr>
          <a:xfrm>
            <a:off x="457200" y="1295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Easier to see </a:t>
            </a:r>
            <a:r>
              <a:rPr lang="en-CA" sz="2000" dirty="0" err="1"/>
              <a:t>diff</a:t>
            </a:r>
            <a:r>
              <a:rPr lang="en-CA" sz="2000" baseline="30000" dirty="0" err="1"/>
              <a:t>ces</a:t>
            </a:r>
            <a:r>
              <a:rPr lang="en-CA" sz="2000" dirty="0"/>
              <a:t> if we center the data ellipses at the grand means</a:t>
            </a:r>
          </a:p>
        </p:txBody>
      </p:sp>
      <p:pic>
        <p:nvPicPr>
          <p:cNvPr id="6" name="Picture 5" descr="A collage of images of a oval with text&#10;&#10;Description automatically generated">
            <a:extLst>
              <a:ext uri="{FF2B5EF4-FFF2-40B4-BE49-F238E27FC236}">
                <a16:creationId xmlns:a16="http://schemas.microsoft.com/office/drawing/2014/main" id="{0AA79B10-68AC-51A0-479F-A5F706B9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4648200" cy="4080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2445D-F47D-49C5-C706-572BB1005F26}"/>
              </a:ext>
            </a:extLst>
          </p:cNvPr>
          <p:cNvSpPr txBox="1"/>
          <p:nvPr/>
        </p:nvSpPr>
        <p:spPr>
          <a:xfrm>
            <a:off x="5334000" y="4114800"/>
            <a:ext cx="35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Gentoo</a:t>
            </a:r>
            <a:r>
              <a:rPr lang="en-CA" dirty="0"/>
              <a:t> often inside- smaller</a:t>
            </a:r>
          </a:p>
          <a:p>
            <a:r>
              <a:rPr lang="en-CA" dirty="0">
                <a:solidFill>
                  <a:srgbClr val="00B050"/>
                </a:solidFill>
              </a:rPr>
              <a:t>Adelie</a:t>
            </a:r>
            <a:r>
              <a:rPr lang="en-CA" dirty="0"/>
              <a:t> often outside- larger</a:t>
            </a:r>
          </a:p>
        </p:txBody>
      </p:sp>
    </p:spTree>
    <p:extLst>
      <p:ext uri="{BB962C8B-B14F-4D97-AF65-F5344CB8AC3E}">
        <p14:creationId xmlns:p14="http://schemas.microsoft.com/office/powerpoint/2010/main" val="15997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4E3-2972-769B-68C1-A84B308F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Box’s </a:t>
            </a:r>
            <a:r>
              <a:rPr lang="en-CA" i="1" dirty="0"/>
              <a:t>M</a:t>
            </a:r>
            <a:r>
              <a:rPr lang="en-CA" dirty="0"/>
              <a:t>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57D33-94E2-0A46-4581-20792619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A3E1-3136-C835-1721-82437E03EAA7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&gt; (bm &lt;- </a:t>
            </a:r>
            <a:r>
              <a:rPr lang="en-CA" dirty="0" err="1"/>
              <a:t>boxM</a:t>
            </a:r>
            <a:r>
              <a:rPr lang="en-CA" dirty="0"/>
              <a:t>(peng.mod0))</a:t>
            </a:r>
          </a:p>
          <a:p>
            <a:r>
              <a:rPr lang="en-CA" dirty="0"/>
              <a:t>	Box's M-test for Homogeneity of Covariance Matrices</a:t>
            </a:r>
          </a:p>
          <a:p>
            <a:r>
              <a:rPr lang="en-CA" dirty="0"/>
              <a:t>data:  Y</a:t>
            </a:r>
          </a:p>
          <a:p>
            <a:r>
              <a:rPr lang="en-CA" dirty="0"/>
              <a:t>Chi-Sq (approx.) = 74.731, </a:t>
            </a:r>
            <a:r>
              <a:rPr lang="en-CA" dirty="0" err="1"/>
              <a:t>df</a:t>
            </a:r>
            <a:r>
              <a:rPr lang="en-CA" dirty="0"/>
              <a:t> = 20, p-value = 3.02e-08</a:t>
            </a:r>
          </a:p>
          <a:p>
            <a:r>
              <a:rPr lang="en-CA" dirty="0"/>
              <a:t>&gt; </a:t>
            </a:r>
            <a:r>
              <a:rPr lang="en-CA" b="1" dirty="0"/>
              <a:t>plot(bm)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55D34-3774-B7A0-4304-F7118230C811}"/>
              </a:ext>
            </a:extLst>
          </p:cNvPr>
          <p:cNvSpPr txBox="1"/>
          <p:nvPr/>
        </p:nvSpPr>
        <p:spPr>
          <a:xfrm>
            <a:off x="4800600" y="32766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plot method for </a:t>
            </a:r>
            <a:r>
              <a:rPr lang="en-CA" dirty="0" err="1"/>
              <a:t>boxM</a:t>
            </a:r>
            <a:r>
              <a:rPr lang="en-CA" dirty="0"/>
              <a:t> shows the contributions to Box’s M test</a:t>
            </a:r>
          </a:p>
          <a:p>
            <a:endParaRPr lang="en-CA" dirty="0"/>
          </a:p>
          <a:p>
            <a:r>
              <a:rPr lang="en-CA" dirty="0"/>
              <a:t>log |S</a:t>
            </a:r>
            <a:r>
              <a:rPr lang="en-CA" baseline="-25000" dirty="0"/>
              <a:t>1</a:t>
            </a:r>
            <a:r>
              <a:rPr lang="en-CA" dirty="0"/>
              <a:t>|, … log |S</a:t>
            </a:r>
            <a:r>
              <a:rPr lang="en-CA" baseline="-25000" dirty="0"/>
              <a:t>g</a:t>
            </a:r>
            <a:r>
              <a:rPr lang="en-CA" dirty="0"/>
              <a:t>| and log |</a:t>
            </a:r>
            <a:r>
              <a:rPr lang="en-CA" dirty="0" err="1"/>
              <a:t>S</a:t>
            </a:r>
            <a:r>
              <a:rPr lang="en-CA" baseline="-25000" dirty="0" err="1"/>
              <a:t>p</a:t>
            </a:r>
            <a:r>
              <a:rPr lang="en-CA" dirty="0"/>
              <a:t>|</a:t>
            </a:r>
          </a:p>
          <a:p>
            <a:endParaRPr lang="en-CA" dirty="0"/>
          </a:p>
          <a:p>
            <a:r>
              <a:rPr lang="en-CA" dirty="0"/>
              <a:t>Gentoo is “smaller” than the others</a:t>
            </a:r>
          </a:p>
          <a:p>
            <a:endParaRPr lang="en-CA" dirty="0"/>
          </a:p>
          <a:p>
            <a:r>
              <a:rPr lang="en-CA" dirty="0"/>
              <a:t>But: Box’s M test is overly sensitive to small departures from equality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9" descr="A graph with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E0093E82-5664-8552-BD5A-AFC66E3A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1" y="2874375"/>
            <a:ext cx="4068739" cy="3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8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4AF7-70D7-7562-3BDF-358317FF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normality &amp; outliers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sz="2800" dirty="0"/>
                  <a:t>The MLM assumes the residuals </a:t>
                </a:r>
                <a:r>
                  <a:rPr lang="en-CA" sz="2800" b="1" dirty="0"/>
                  <a:t>E</a:t>
                </a:r>
                <a:r>
                  <a:rPr lang="en-CA" sz="2800" dirty="0"/>
                  <a:t> from a model         </a:t>
                </a:r>
                <a:r>
                  <a:rPr lang="en-CA" sz="2800" b="1" dirty="0"/>
                  <a:t>Y</a:t>
                </a:r>
                <a:r>
                  <a:rPr lang="en-CA" sz="2800" dirty="0"/>
                  <a:t> = </a:t>
                </a:r>
                <a:r>
                  <a:rPr lang="en-CA" sz="2800" b="1" dirty="0"/>
                  <a:t>X B </a:t>
                </a:r>
                <a:r>
                  <a:rPr lang="en-CA" sz="2800" dirty="0"/>
                  <a:t>+ </a:t>
                </a:r>
                <a:r>
                  <a:rPr lang="en-CA" sz="2800" b="1" dirty="0"/>
                  <a:t>E</a:t>
                </a:r>
                <a:r>
                  <a:rPr lang="en-CA" sz="2800" dirty="0"/>
                  <a:t> are multivariate normal</a:t>
                </a:r>
              </a:p>
              <a:p>
                <a:pPr marL="0" indent="0">
                  <a:buNone/>
                </a:pPr>
                <a:r>
                  <a:rPr lang="en-CA" dirty="0"/>
                  <a:t>                           </a:t>
                </a:r>
                <a:r>
                  <a:rPr lang="en-CA" b="1" dirty="0" err="1"/>
                  <a:t>E</a:t>
                </a:r>
                <a:r>
                  <a:rPr lang="en-CA" baseline="-25000" dirty="0" err="1"/>
                  <a:t>n×p</a:t>
                </a:r>
                <a:r>
                  <a:rPr lang="en-CA" baseline="-25000" dirty="0"/>
                  <a:t> </a:t>
                </a:r>
                <a:r>
                  <a:rPr lang="en-CA" dirty="0"/>
                  <a:t>~ </a:t>
                </a:r>
                <a:r>
                  <a:rPr lang="en-CA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MVN</a:t>
                </a:r>
                <a:r>
                  <a:rPr lang="en-CA" dirty="0"/>
                  <a:t>(</a:t>
                </a:r>
                <a:r>
                  <a:rPr lang="en-CA" b="1" dirty="0">
                    <a:sym typeface="Symbol" panose="05050102010706020507" pitchFamily="18" charset="2"/>
                  </a:rPr>
                  <a:t></a:t>
                </a:r>
                <a:r>
                  <a:rPr lang="en-CA" dirty="0">
                    <a:sym typeface="Symbol" panose="05050102010706020507" pitchFamily="18" charset="2"/>
                  </a:rPr>
                  <a:t>, </a:t>
                </a:r>
                <a:r>
                  <a:rPr lang="en-CA" b="1" dirty="0">
                    <a:sym typeface="Symbol" panose="05050102010706020507" pitchFamily="18" charset="2"/>
                  </a:rPr>
                  <a:t></a:t>
                </a:r>
                <a:r>
                  <a:rPr lang="en-CA" baseline="-25000" dirty="0" err="1">
                    <a:sym typeface="Symbol" panose="05050102010706020507" pitchFamily="18" charset="2"/>
                  </a:rPr>
                  <a:t>p</a:t>
                </a:r>
                <a:r>
                  <a:rPr lang="en-CA" baseline="-25000" dirty="0" err="1"/>
                  <a:t>×p</a:t>
                </a:r>
                <a:r>
                  <a:rPr lang="en-CA" baseline="-25000" dirty="0"/>
                  <a:t> </a:t>
                </a:r>
                <a:r>
                  <a:rPr lang="en-CA" dirty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CA" sz="2800" dirty="0">
                    <a:sym typeface="Symbol" panose="05050102010706020507" pitchFamily="18" charset="2"/>
                  </a:rPr>
                  <a:t> </a:t>
                </a:r>
                <a:r>
                  <a:rPr lang="en-CA" sz="2800" dirty="0" err="1">
                    <a:sym typeface="Symbol" panose="05050102010706020507" pitchFamily="18" charset="2"/>
                  </a:rPr>
                  <a:t>Mahalanobis</a:t>
                </a:r>
                <a:r>
                  <a:rPr lang="en-CA" sz="2800" dirty="0">
                    <a:sym typeface="Symbol" panose="05050102010706020507" pitchFamily="18" charset="2"/>
                  </a:rPr>
                  <a:t> squared distances are  </a:t>
                </a:r>
                <a:r>
                  <a:rPr lang="en-CA" sz="28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800" baseline="-25000" dirty="0">
                    <a:sym typeface="Symbol" panose="05050102010706020507" pitchFamily="18" charset="2"/>
                  </a:rPr>
                  <a:t>p</a:t>
                </a:r>
              </a:p>
              <a:p>
                <a:pPr marL="0" indent="0">
                  <a:buNone/>
                </a:pPr>
                <a:r>
                  <a:rPr lang="en-CA" sz="2800" dirty="0">
                    <a:sym typeface="Symbol" panose="05050102010706020507" pitchFamily="18" charset="2"/>
                  </a:rPr>
                  <a:t>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/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2400" b="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CA" sz="2400" dirty="0"/>
                  <a:t> </a:t>
                </a:r>
                <a:r>
                  <a:rPr lang="en-CA" sz="2400" dirty="0">
                    <a:sym typeface="Symbol" panose="05050102010706020507" pitchFamily="18" charset="2"/>
                  </a:rPr>
                  <a:t>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 QQ plot of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vs. chi-square quantiles should be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linear</a:t>
                </a: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Multivariate </a:t>
                </a:r>
                <a:r>
                  <a:rPr lang="en-CA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outliers</a:t>
                </a:r>
                <a:r>
                  <a:rPr lang="en-CA" sz="2400" dirty="0">
                    <a:sym typeface="Symbol" panose="05050102010706020507" pitchFamily="18" charset="2"/>
                  </a:rPr>
                  <a:t> appear as points whose D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dirty="0">
                    <a:sym typeface="Symbol" panose="05050102010706020507" pitchFamily="18" charset="2"/>
                  </a:rPr>
                  <a:t>  </a:t>
                </a:r>
                <a:r>
                  <a:rPr lang="en-CA" sz="2400" baseline="30000" dirty="0">
                    <a:sym typeface="Symbol" panose="05050102010706020507" pitchFamily="18" charset="2"/>
                  </a:rPr>
                  <a:t>2</a:t>
                </a:r>
                <a:r>
                  <a:rPr lang="en-CA" sz="2400" baseline="-25000" dirty="0">
                    <a:sym typeface="Symbol" panose="05050102010706020507" pitchFamily="18" charset="2"/>
                  </a:rPr>
                  <a:t>p</a:t>
                </a:r>
                <a:endParaRPr lang="en-CA" sz="2400" dirty="0">
                  <a:sym typeface="Symbol" panose="05050102010706020507" pitchFamily="18" charset="2"/>
                </a:endParaRPr>
              </a:p>
              <a:p>
                <a:r>
                  <a:rPr lang="en-CA" sz="2400" dirty="0">
                    <a:sym typeface="Symbol" panose="05050102010706020507" pitchFamily="18" charset="2"/>
                  </a:rPr>
                  <a:t>Implemented in 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heplots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::</a:t>
                </a:r>
                <a:r>
                  <a:rPr lang="en-CA" sz="2400" dirty="0" err="1">
                    <a:latin typeface="Lucida Console" panose="020B0609040504020204" pitchFamily="49" charset="0"/>
                    <a:sym typeface="Symbol" panose="05050102010706020507" pitchFamily="18" charset="2"/>
                  </a:rPr>
                  <a:t>cqplot</a:t>
                </a:r>
                <a:r>
                  <a:rPr lang="en-CA" sz="2400" dirty="0">
                    <a:latin typeface="Lucida Console" panose="020B0609040504020204" pitchFamily="49" charset="0"/>
                    <a:sym typeface="Symbol" panose="05050102010706020507" pitchFamily="18" charset="2"/>
                  </a:rPr>
                  <a:t>()</a:t>
                </a:r>
              </a:p>
              <a:p>
                <a:endParaRPr lang="en-CA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B88809-8B81-DCA8-468C-8348D39E4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671" r="-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8C0D0-3599-EF30-2C39-AA12AAB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30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285613-AFA2-F2E8-FF37-7ED16575B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09295"/>
            <a:ext cx="4243980" cy="4072505"/>
          </a:xfrm>
          <a:prstGeom prst="rect">
            <a:avLst/>
          </a:prstGeom>
        </p:spPr>
      </p:pic>
      <p:pic>
        <p:nvPicPr>
          <p:cNvPr id="10" name="Picture 9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CE1E06C-4D40-8744-0D20-1FFE7EB22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20" y="2709294"/>
            <a:ext cx="4243980" cy="4072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5676-4770-0616-FA2D-1F72962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heplots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::</a:t>
            </a:r>
            <a:r>
              <a:rPr lang="en-CA" sz="4000" dirty="0" err="1">
                <a:latin typeface="Lucida Console" panose="020B0609040504020204" pitchFamily="49" charset="0"/>
                <a:sym typeface="Symbol" panose="05050102010706020507" pitchFamily="18" charset="2"/>
              </a:rPr>
              <a:t>cqplot</a:t>
            </a:r>
            <a:r>
              <a:rPr lang="en-CA" sz="4000" dirty="0">
                <a:latin typeface="Lucida Console" panose="020B0609040504020204" pitchFamily="49" charset="0"/>
                <a:sym typeface="Symbol" panose="05050102010706020507" pitchFamily="18" charset="2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B8916-2A95-2ED7-6836-0C751AD5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358D2-6FD7-DAC2-1AEA-681799AA92C0}"/>
              </a:ext>
            </a:extLst>
          </p:cNvPr>
          <p:cNvSpPr txBox="1"/>
          <p:nvPr/>
        </p:nvSpPr>
        <p:spPr>
          <a:xfrm>
            <a:off x="457200" y="1295400"/>
            <a:ext cx="62484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peng.mlm</a:t>
            </a:r>
            <a:r>
              <a:rPr lang="en-CA" sz="1600" dirty="0"/>
              <a:t> &lt;- </a:t>
            </a:r>
            <a:r>
              <a:rPr lang="en-CA" sz="1600" dirty="0" err="1"/>
              <a:t>lm</a:t>
            </a:r>
            <a:r>
              <a:rPr lang="en-CA" sz="1600" dirty="0"/>
              <a:t>(</a:t>
            </a:r>
            <a:r>
              <a:rPr lang="en-CA" sz="1600" dirty="0" err="1"/>
              <a:t>cbind</a:t>
            </a:r>
            <a:r>
              <a:rPr lang="en-CA" sz="1600" dirty="0"/>
              <a:t>(</a:t>
            </a:r>
            <a:r>
              <a:rPr lang="en-CA" sz="1600" dirty="0" err="1"/>
              <a:t>bill_length</a:t>
            </a:r>
            <a:r>
              <a:rPr lang="en-CA" sz="1600" dirty="0"/>
              <a:t>, </a:t>
            </a:r>
            <a:r>
              <a:rPr lang="en-CA" sz="1600" dirty="0" err="1"/>
              <a:t>bill_depth</a:t>
            </a:r>
            <a:r>
              <a:rPr lang="en-CA" sz="1600" dirty="0"/>
              <a:t>, </a:t>
            </a:r>
            <a:r>
              <a:rPr lang="en-CA" sz="1600" dirty="0" err="1"/>
              <a:t>flipper_length</a:t>
            </a:r>
            <a:r>
              <a:rPr lang="en-CA" sz="1600" dirty="0"/>
              <a:t>, </a:t>
            </a:r>
            <a:r>
              <a:rPr lang="en-CA" sz="1600" dirty="0" err="1"/>
              <a:t>body_mass</a:t>
            </a:r>
            <a:r>
              <a:rPr lang="en-CA" sz="1600" dirty="0"/>
              <a:t>)                    </a:t>
            </a:r>
          </a:p>
          <a:p>
            <a:r>
              <a:rPr lang="en-CA" sz="1600" dirty="0"/>
              <a:t>                             ~ </a:t>
            </a:r>
            <a:r>
              <a:rPr lang="en-CA" sz="1600" b="1" dirty="0"/>
              <a:t>sex + species</a:t>
            </a:r>
            <a:r>
              <a:rPr lang="en-CA" sz="1600" dirty="0"/>
              <a:t>, data=peng)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3 )</a:t>
            </a:r>
          </a:p>
          <a:p>
            <a:r>
              <a:rPr lang="en-CA" sz="1600" dirty="0" err="1"/>
              <a:t>cqplot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 = 3 , </a:t>
            </a:r>
            <a:r>
              <a:rPr lang="en-CA" sz="1600" b="1" dirty="0"/>
              <a:t>detrend = TRUE</a:t>
            </a:r>
            <a:r>
              <a:rPr lang="en-CA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072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5659-B4BC-73BE-74BE-CA8EC762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Weird birds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EB370-5EF4-E8BC-1E57-4A171295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of different colored circles&#10;&#10;Description automatically generated">
            <a:extLst>
              <a:ext uri="{FF2B5EF4-FFF2-40B4-BE49-F238E27FC236}">
                <a16:creationId xmlns:a16="http://schemas.microsoft.com/office/drawing/2014/main" id="{69A8BDB9-2A0E-C158-03A1-634D51BC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6" y="2525725"/>
            <a:ext cx="3943901" cy="3943901"/>
          </a:xfrm>
          <a:prstGeom prst="rect">
            <a:avLst/>
          </a:prstGeom>
        </p:spPr>
      </p:pic>
      <p:pic>
        <p:nvPicPr>
          <p:cNvPr id="7" name="Picture 6" descr="A diagram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8E9E2536-863F-CCEA-E30A-CD58FF1EB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94" y="2540473"/>
            <a:ext cx="3943901" cy="394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3B0B0-4BEE-1C3F-560F-70252CE086D0}"/>
              </a:ext>
            </a:extLst>
          </p:cNvPr>
          <p:cNvSpPr txBox="1"/>
          <p:nvPr/>
        </p:nvSpPr>
        <p:spPr>
          <a:xfrm>
            <a:off x="457200" y="1143000"/>
            <a:ext cx="8229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understand why these are outliers, we can label the points in scatterplots</a:t>
            </a:r>
          </a:p>
          <a:p>
            <a:r>
              <a:rPr lang="en-CA" dirty="0"/>
              <a:t>283: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Chinstrap</a:t>
            </a:r>
            <a:r>
              <a:rPr lang="en-CA" dirty="0"/>
              <a:t>, Male, Torgerson– Extra long bill, short flippers– “</a:t>
            </a:r>
            <a:r>
              <a:rPr lang="en-CA" dirty="0" err="1"/>
              <a:t>Pinochio</a:t>
            </a:r>
            <a:r>
              <a:rPr lang="en-CA" dirty="0"/>
              <a:t>”</a:t>
            </a:r>
          </a:p>
          <a:p>
            <a:r>
              <a:rPr lang="en-CA" dirty="0"/>
              <a:t>179: </a:t>
            </a:r>
            <a:r>
              <a:rPr lang="en-CA" dirty="0">
                <a:solidFill>
                  <a:srgbClr val="00B050"/>
                </a:solidFill>
              </a:rPr>
              <a:t>Gentoo</a:t>
            </a:r>
            <a:r>
              <a:rPr lang="en-CA" dirty="0"/>
              <a:t>, Male, Biscoe– Extra long &amp; deep bill, long flippers– “Cyrano”</a:t>
            </a:r>
          </a:p>
          <a:p>
            <a:r>
              <a:rPr lang="en-CA" dirty="0"/>
              <a:t>  10: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Adelie</a:t>
            </a:r>
            <a:r>
              <a:rPr lang="en-CA" dirty="0"/>
              <a:t>, Female, Dream: Extra deep bill– “Hook-nose Sally”</a:t>
            </a:r>
          </a:p>
        </p:txBody>
      </p:sp>
    </p:spTree>
    <p:extLst>
      <p:ext uri="{BB962C8B-B14F-4D97-AF65-F5344CB8AC3E}">
        <p14:creationId xmlns:p14="http://schemas.microsoft.com/office/powerpoint/2010/main" val="403797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2C47B86E-8A3F-25C2-8209-DEAA2DD1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1EDA8-15F4-4FF8-08C5-86593F4D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5E8040-54B3-90FC-B844-C0DB8F36F210}"/>
              </a:ext>
            </a:extLst>
          </p:cNvPr>
          <p:cNvGrpSpPr/>
          <p:nvPr/>
        </p:nvGrpSpPr>
        <p:grpSpPr>
          <a:xfrm>
            <a:off x="457200" y="1143000"/>
            <a:ext cx="8229600" cy="2000250"/>
            <a:chOff x="457200" y="1143000"/>
            <a:chExt cx="8229600" cy="2000250"/>
          </a:xfrm>
        </p:grpSpPr>
        <p:pic>
          <p:nvPicPr>
            <p:cNvPr id="29" name="Picture 28" descr="A diagram of a model&#10;&#10;Description automatically generated">
              <a:extLst>
                <a:ext uri="{FF2B5EF4-FFF2-40B4-BE49-F238E27FC236}">
                  <a16:creationId xmlns:a16="http://schemas.microsoft.com/office/drawing/2014/main" id="{A9148522-2A44-2870-FE4E-0AD8311C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143000"/>
              <a:ext cx="5715000" cy="20002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CCA652-58DB-E086-54D1-26FFD9D0510A}"/>
                </a:ext>
              </a:extLst>
            </p:cNvPr>
            <p:cNvSpPr txBox="1"/>
            <p:nvPr/>
          </p:nvSpPr>
          <p:spPr>
            <a:xfrm>
              <a:off x="457200" y="1524000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Data analysis (</a:t>
              </a:r>
              <a:r>
                <a:rPr lang="en-CA" sz="2400" dirty="0" err="1"/>
                <a:t>Tidyverse</a:t>
              </a:r>
              <a:r>
                <a:rPr lang="en-CA" sz="2400" dirty="0"/>
                <a:t>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A9185B-B068-7A69-CCD8-33ED849EE343}"/>
              </a:ext>
            </a:extLst>
          </p:cNvPr>
          <p:cNvGrpSpPr/>
          <p:nvPr/>
        </p:nvGrpSpPr>
        <p:grpSpPr>
          <a:xfrm>
            <a:off x="469490" y="3429000"/>
            <a:ext cx="8217310" cy="3200400"/>
            <a:chOff x="469490" y="3429000"/>
            <a:chExt cx="8217310" cy="3200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9EC8DB5-4848-FF48-BB9B-BBECF56F58F2}"/>
                </a:ext>
              </a:extLst>
            </p:cNvPr>
            <p:cNvSpPr/>
            <p:nvPr/>
          </p:nvSpPr>
          <p:spPr>
            <a:xfrm>
              <a:off x="4191000" y="4343400"/>
              <a:ext cx="2609849" cy="1979082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A22B7-5E1D-51F9-C325-3AE3D0EDE94F}"/>
                </a:ext>
              </a:extLst>
            </p:cNvPr>
            <p:cNvSpPr txBox="1"/>
            <p:nvPr/>
          </p:nvSpPr>
          <p:spPr>
            <a:xfrm>
              <a:off x="1524000" y="4126468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3D0BEA-B56E-7130-B83E-B8B2297DD3CA}"/>
                </a:ext>
              </a:extLst>
            </p:cNvPr>
            <p:cNvSpPr txBox="1"/>
            <p:nvPr/>
          </p:nvSpPr>
          <p:spPr>
            <a:xfrm>
              <a:off x="2155415" y="4754434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4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Outline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4C6126-6B61-6575-68EB-A6434733F62C}"/>
                </a:ext>
              </a:extLst>
            </p:cNvPr>
            <p:cNvSpPr txBox="1"/>
            <p:nvPr/>
          </p:nvSpPr>
          <p:spPr>
            <a:xfrm>
              <a:off x="3276600" y="5105400"/>
              <a:ext cx="914400" cy="369332"/>
            </a:xfrm>
            <a:prstGeom prst="rect">
              <a:avLst/>
            </a:prstGeom>
            <a:solidFill>
              <a:schemeClr val="bg2">
                <a:lumMod val="9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Intro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39571C-6D5B-14DC-D8A2-99BCC8082F4F}"/>
                </a:ext>
              </a:extLst>
            </p:cNvPr>
            <p:cNvSpPr txBox="1"/>
            <p:nvPr/>
          </p:nvSpPr>
          <p:spPr>
            <a:xfrm>
              <a:off x="4419600" y="4343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Example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A802B-74BF-800F-C107-A0D9E15DC15B}"/>
                </a:ext>
              </a:extLst>
            </p:cNvPr>
            <p:cNvSpPr txBox="1"/>
            <p:nvPr/>
          </p:nvSpPr>
          <p:spPr>
            <a:xfrm>
              <a:off x="5638800" y="46159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Visualize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8FA9BF-1908-95D2-7E7D-09FAB55C195C}"/>
                </a:ext>
              </a:extLst>
            </p:cNvPr>
            <p:cNvSpPr txBox="1"/>
            <p:nvPr/>
          </p:nvSpPr>
          <p:spPr>
            <a:xfrm>
              <a:off x="4419600" y="5676152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Tweak code, revise pkgs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BE30-65D1-945E-B534-F43ED5170BA1}"/>
                </a:ext>
              </a:extLst>
            </p:cNvPr>
            <p:cNvSpPr txBox="1"/>
            <p:nvPr/>
          </p:nvSpPr>
          <p:spPr>
            <a:xfrm>
              <a:off x="7696200" y="4966900"/>
              <a:ext cx="914400" cy="646331"/>
            </a:xfrm>
            <a:prstGeom prst="rect">
              <a:avLst/>
            </a:prstGeom>
            <a:solidFill>
              <a:schemeClr val="bg2">
                <a:lumMod val="9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Finish writing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63F54-9CD1-632B-DF53-F69DD6DDCE48}"/>
                </a:ext>
              </a:extLst>
            </p:cNvPr>
            <p:cNvSpPr txBox="1"/>
            <p:nvPr/>
          </p:nvSpPr>
          <p:spPr>
            <a:xfrm>
              <a:off x="5829300" y="532648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Write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07C0B1-51A4-9C8F-F8BC-AD7D01D600BE}"/>
                </a:ext>
              </a:extLst>
            </p:cNvPr>
            <p:cNvCxnSpPr/>
            <p:nvPr/>
          </p:nvCxnSpPr>
          <p:spPr>
            <a:xfrm>
              <a:off x="2133600" y="4495800"/>
              <a:ext cx="304800" cy="21693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AB89A4-4724-F165-24A7-61A01340DDA4}"/>
                </a:ext>
              </a:extLst>
            </p:cNvPr>
            <p:cNvCxnSpPr>
              <a:cxnSpLocks/>
              <a:stCxn id="4" idx="2"/>
              <a:endCxn id="5" idx="1"/>
            </p:cNvCxnSpPr>
            <p:nvPr/>
          </p:nvCxnSpPr>
          <p:spPr>
            <a:xfrm>
              <a:off x="2612615" y="5123766"/>
              <a:ext cx="663985" cy="1663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46233E8-EBE4-A70A-465F-8F02EA5ED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4648200"/>
              <a:ext cx="685800" cy="6477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07CD25-1FF1-3C7B-D878-AB917A555F89}"/>
                </a:ext>
              </a:extLst>
            </p:cNvPr>
            <p:cNvCxnSpPr/>
            <p:nvPr/>
          </p:nvCxnSpPr>
          <p:spPr>
            <a:xfrm>
              <a:off x="5486399" y="4542341"/>
              <a:ext cx="342901" cy="17039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678B19-7569-2675-8E58-A3BE71EF909C}"/>
                </a:ext>
              </a:extLst>
            </p:cNvPr>
            <p:cNvCxnSpPr/>
            <p:nvPr/>
          </p:nvCxnSpPr>
          <p:spPr>
            <a:xfrm>
              <a:off x="6248400" y="4940869"/>
              <a:ext cx="0" cy="42464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6DEF65A-7EBF-67BD-3AF1-9F678F7D2974}"/>
                </a:ext>
              </a:extLst>
            </p:cNvPr>
            <p:cNvCxnSpPr/>
            <p:nvPr/>
          </p:nvCxnSpPr>
          <p:spPr>
            <a:xfrm flipH="1">
              <a:off x="5829300" y="5695817"/>
              <a:ext cx="457200" cy="3035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0EE553-6126-1680-5811-145A6CA55AEE}"/>
                </a:ext>
              </a:extLst>
            </p:cNvPr>
            <p:cNvCxnSpPr/>
            <p:nvPr/>
          </p:nvCxnSpPr>
          <p:spPr>
            <a:xfrm flipV="1">
              <a:off x="4895850" y="4726131"/>
              <a:ext cx="0" cy="101963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59AE89-9256-7008-15F4-94989D43509D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6800849" y="5290065"/>
              <a:ext cx="857251" cy="0"/>
            </a:xfrm>
            <a:prstGeom prst="straightConnector1">
              <a:avLst/>
            </a:prstGeom>
            <a:ln w="444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ADA0AE-3885-4109-552F-DC3B6A7781B2}"/>
                </a:ext>
              </a:extLst>
            </p:cNvPr>
            <p:cNvSpPr txBox="1"/>
            <p:nvPr/>
          </p:nvSpPr>
          <p:spPr>
            <a:xfrm>
              <a:off x="469490" y="342900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Book writing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FA997A1-6BA6-4FE8-3B31-8E8CF739B208}"/>
                </a:ext>
              </a:extLst>
            </p:cNvPr>
            <p:cNvSpPr/>
            <p:nvPr/>
          </p:nvSpPr>
          <p:spPr>
            <a:xfrm>
              <a:off x="1219200" y="3890665"/>
              <a:ext cx="7467600" cy="2738735"/>
            </a:xfrm>
            <a:custGeom>
              <a:avLst/>
              <a:gdLst>
                <a:gd name="connsiteX0" fmla="*/ 0 w 7467600"/>
                <a:gd name="connsiteY0" fmla="*/ 299152 h 2738735"/>
                <a:gd name="connsiteX1" fmla="*/ 299152 w 7467600"/>
                <a:gd name="connsiteY1" fmla="*/ 0 h 2738735"/>
                <a:gd name="connsiteX2" fmla="*/ 1008979 w 7467600"/>
                <a:gd name="connsiteY2" fmla="*/ 0 h 2738735"/>
                <a:gd name="connsiteX3" fmla="*/ 1512728 w 7467600"/>
                <a:gd name="connsiteY3" fmla="*/ 0 h 2738735"/>
                <a:gd name="connsiteX4" fmla="*/ 1947783 w 7467600"/>
                <a:gd name="connsiteY4" fmla="*/ 0 h 2738735"/>
                <a:gd name="connsiteX5" fmla="*/ 2588917 w 7467600"/>
                <a:gd name="connsiteY5" fmla="*/ 0 h 2738735"/>
                <a:gd name="connsiteX6" fmla="*/ 3092666 w 7467600"/>
                <a:gd name="connsiteY6" fmla="*/ 0 h 2738735"/>
                <a:gd name="connsiteX7" fmla="*/ 3802493 w 7467600"/>
                <a:gd name="connsiteY7" fmla="*/ 0 h 2738735"/>
                <a:gd name="connsiteX8" fmla="*/ 4237548 w 7467600"/>
                <a:gd name="connsiteY8" fmla="*/ 0 h 2738735"/>
                <a:gd name="connsiteX9" fmla="*/ 4947376 w 7467600"/>
                <a:gd name="connsiteY9" fmla="*/ 0 h 2738735"/>
                <a:gd name="connsiteX10" fmla="*/ 5313738 w 7467600"/>
                <a:gd name="connsiteY10" fmla="*/ 0 h 2738735"/>
                <a:gd name="connsiteX11" fmla="*/ 5886179 w 7467600"/>
                <a:gd name="connsiteY11" fmla="*/ 0 h 2738735"/>
                <a:gd name="connsiteX12" fmla="*/ 6458621 w 7467600"/>
                <a:gd name="connsiteY12" fmla="*/ 0 h 2738735"/>
                <a:gd name="connsiteX13" fmla="*/ 7168448 w 7467600"/>
                <a:gd name="connsiteY13" fmla="*/ 0 h 2738735"/>
                <a:gd name="connsiteX14" fmla="*/ 7467600 w 7467600"/>
                <a:gd name="connsiteY14" fmla="*/ 299152 h 2738735"/>
                <a:gd name="connsiteX15" fmla="*/ 7467600 w 7467600"/>
                <a:gd name="connsiteY15" fmla="*/ 834260 h 2738735"/>
                <a:gd name="connsiteX16" fmla="*/ 7467600 w 7467600"/>
                <a:gd name="connsiteY16" fmla="*/ 1369368 h 2738735"/>
                <a:gd name="connsiteX17" fmla="*/ 7467600 w 7467600"/>
                <a:gd name="connsiteY17" fmla="*/ 1947284 h 2738735"/>
                <a:gd name="connsiteX18" fmla="*/ 7467600 w 7467600"/>
                <a:gd name="connsiteY18" fmla="*/ 2439583 h 2738735"/>
                <a:gd name="connsiteX19" fmla="*/ 7168448 w 7467600"/>
                <a:gd name="connsiteY19" fmla="*/ 2738735 h 2738735"/>
                <a:gd name="connsiteX20" fmla="*/ 6733393 w 7467600"/>
                <a:gd name="connsiteY20" fmla="*/ 2738735 h 2738735"/>
                <a:gd name="connsiteX21" fmla="*/ 6160951 w 7467600"/>
                <a:gd name="connsiteY21" fmla="*/ 2738735 h 2738735"/>
                <a:gd name="connsiteX22" fmla="*/ 5725896 w 7467600"/>
                <a:gd name="connsiteY22" fmla="*/ 2738735 h 2738735"/>
                <a:gd name="connsiteX23" fmla="*/ 5153455 w 7467600"/>
                <a:gd name="connsiteY23" fmla="*/ 2738735 h 2738735"/>
                <a:gd name="connsiteX24" fmla="*/ 4787092 w 7467600"/>
                <a:gd name="connsiteY24" fmla="*/ 2738735 h 2738735"/>
                <a:gd name="connsiteX25" fmla="*/ 4420730 w 7467600"/>
                <a:gd name="connsiteY25" fmla="*/ 2738735 h 2738735"/>
                <a:gd name="connsiteX26" fmla="*/ 3848288 w 7467600"/>
                <a:gd name="connsiteY26" fmla="*/ 2738735 h 2738735"/>
                <a:gd name="connsiteX27" fmla="*/ 3413233 w 7467600"/>
                <a:gd name="connsiteY27" fmla="*/ 2738735 h 2738735"/>
                <a:gd name="connsiteX28" fmla="*/ 2772099 w 7467600"/>
                <a:gd name="connsiteY28" fmla="*/ 2738735 h 2738735"/>
                <a:gd name="connsiteX29" fmla="*/ 2337043 w 7467600"/>
                <a:gd name="connsiteY29" fmla="*/ 2738735 h 2738735"/>
                <a:gd name="connsiteX30" fmla="*/ 1695909 w 7467600"/>
                <a:gd name="connsiteY30" fmla="*/ 2738735 h 2738735"/>
                <a:gd name="connsiteX31" fmla="*/ 1329546 w 7467600"/>
                <a:gd name="connsiteY31" fmla="*/ 2738735 h 2738735"/>
                <a:gd name="connsiteX32" fmla="*/ 299152 w 7467600"/>
                <a:gd name="connsiteY32" fmla="*/ 2738735 h 2738735"/>
                <a:gd name="connsiteX33" fmla="*/ 0 w 7467600"/>
                <a:gd name="connsiteY33" fmla="*/ 2439583 h 2738735"/>
                <a:gd name="connsiteX34" fmla="*/ 0 w 7467600"/>
                <a:gd name="connsiteY34" fmla="*/ 1904475 h 2738735"/>
                <a:gd name="connsiteX35" fmla="*/ 0 w 7467600"/>
                <a:gd name="connsiteY35" fmla="*/ 1347963 h 2738735"/>
                <a:gd name="connsiteX36" fmla="*/ 0 w 7467600"/>
                <a:gd name="connsiteY36" fmla="*/ 855664 h 2738735"/>
                <a:gd name="connsiteX37" fmla="*/ 0 w 7467600"/>
                <a:gd name="connsiteY37" fmla="*/ 299152 h 273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467600" h="2738735" extrusionOk="0">
                  <a:moveTo>
                    <a:pt x="0" y="299152"/>
                  </a:moveTo>
                  <a:cubicBezTo>
                    <a:pt x="-13744" y="125458"/>
                    <a:pt x="128683" y="1971"/>
                    <a:pt x="299152" y="0"/>
                  </a:cubicBezTo>
                  <a:cubicBezTo>
                    <a:pt x="483213" y="-1938"/>
                    <a:pt x="815696" y="13814"/>
                    <a:pt x="1008979" y="0"/>
                  </a:cubicBezTo>
                  <a:cubicBezTo>
                    <a:pt x="1202262" y="-13814"/>
                    <a:pt x="1333550" y="11413"/>
                    <a:pt x="1512728" y="0"/>
                  </a:cubicBezTo>
                  <a:cubicBezTo>
                    <a:pt x="1691906" y="-11413"/>
                    <a:pt x="1848151" y="23230"/>
                    <a:pt x="1947783" y="0"/>
                  </a:cubicBezTo>
                  <a:cubicBezTo>
                    <a:pt x="2047415" y="-23230"/>
                    <a:pt x="2408289" y="50519"/>
                    <a:pt x="2588917" y="0"/>
                  </a:cubicBezTo>
                  <a:cubicBezTo>
                    <a:pt x="2769545" y="-50519"/>
                    <a:pt x="2940048" y="11553"/>
                    <a:pt x="3092666" y="0"/>
                  </a:cubicBezTo>
                  <a:cubicBezTo>
                    <a:pt x="3245284" y="-11553"/>
                    <a:pt x="3649683" y="62174"/>
                    <a:pt x="3802493" y="0"/>
                  </a:cubicBezTo>
                  <a:cubicBezTo>
                    <a:pt x="3955303" y="-62174"/>
                    <a:pt x="4100764" y="33033"/>
                    <a:pt x="4237548" y="0"/>
                  </a:cubicBezTo>
                  <a:cubicBezTo>
                    <a:pt x="4374332" y="-33033"/>
                    <a:pt x="4648295" y="32142"/>
                    <a:pt x="4947376" y="0"/>
                  </a:cubicBezTo>
                  <a:cubicBezTo>
                    <a:pt x="5246457" y="-32142"/>
                    <a:pt x="5176896" y="18128"/>
                    <a:pt x="5313738" y="0"/>
                  </a:cubicBezTo>
                  <a:cubicBezTo>
                    <a:pt x="5450580" y="-18128"/>
                    <a:pt x="5669878" y="32923"/>
                    <a:pt x="5886179" y="0"/>
                  </a:cubicBezTo>
                  <a:cubicBezTo>
                    <a:pt x="6102480" y="-32923"/>
                    <a:pt x="6223679" y="53314"/>
                    <a:pt x="6458621" y="0"/>
                  </a:cubicBezTo>
                  <a:cubicBezTo>
                    <a:pt x="6693563" y="-53314"/>
                    <a:pt x="6843332" y="45291"/>
                    <a:pt x="7168448" y="0"/>
                  </a:cubicBezTo>
                  <a:cubicBezTo>
                    <a:pt x="7335909" y="2748"/>
                    <a:pt x="7489614" y="114661"/>
                    <a:pt x="7467600" y="299152"/>
                  </a:cubicBezTo>
                  <a:cubicBezTo>
                    <a:pt x="7470300" y="504187"/>
                    <a:pt x="7433918" y="703423"/>
                    <a:pt x="7467600" y="834260"/>
                  </a:cubicBezTo>
                  <a:cubicBezTo>
                    <a:pt x="7501282" y="965097"/>
                    <a:pt x="7442525" y="1151635"/>
                    <a:pt x="7467600" y="1369368"/>
                  </a:cubicBezTo>
                  <a:cubicBezTo>
                    <a:pt x="7492675" y="1587101"/>
                    <a:pt x="7415207" y="1683497"/>
                    <a:pt x="7467600" y="1947284"/>
                  </a:cubicBezTo>
                  <a:cubicBezTo>
                    <a:pt x="7519993" y="2211071"/>
                    <a:pt x="7415217" y="2332629"/>
                    <a:pt x="7467600" y="2439583"/>
                  </a:cubicBezTo>
                  <a:cubicBezTo>
                    <a:pt x="7447758" y="2640279"/>
                    <a:pt x="7349489" y="2750493"/>
                    <a:pt x="7168448" y="2738735"/>
                  </a:cubicBezTo>
                  <a:cubicBezTo>
                    <a:pt x="7069939" y="2787600"/>
                    <a:pt x="6865280" y="2689821"/>
                    <a:pt x="6733393" y="2738735"/>
                  </a:cubicBezTo>
                  <a:cubicBezTo>
                    <a:pt x="6601507" y="2787649"/>
                    <a:pt x="6315066" y="2722964"/>
                    <a:pt x="6160951" y="2738735"/>
                  </a:cubicBezTo>
                  <a:cubicBezTo>
                    <a:pt x="6006836" y="2754506"/>
                    <a:pt x="5872737" y="2723876"/>
                    <a:pt x="5725896" y="2738735"/>
                  </a:cubicBezTo>
                  <a:cubicBezTo>
                    <a:pt x="5579055" y="2753594"/>
                    <a:pt x="5389973" y="2693339"/>
                    <a:pt x="5153455" y="2738735"/>
                  </a:cubicBezTo>
                  <a:cubicBezTo>
                    <a:pt x="4916937" y="2784131"/>
                    <a:pt x="4869288" y="2700023"/>
                    <a:pt x="4787092" y="2738735"/>
                  </a:cubicBezTo>
                  <a:cubicBezTo>
                    <a:pt x="4704896" y="2777447"/>
                    <a:pt x="4529374" y="2712492"/>
                    <a:pt x="4420730" y="2738735"/>
                  </a:cubicBezTo>
                  <a:cubicBezTo>
                    <a:pt x="4312086" y="2764978"/>
                    <a:pt x="4093516" y="2691892"/>
                    <a:pt x="3848288" y="2738735"/>
                  </a:cubicBezTo>
                  <a:cubicBezTo>
                    <a:pt x="3603060" y="2785578"/>
                    <a:pt x="3573444" y="2687229"/>
                    <a:pt x="3413233" y="2738735"/>
                  </a:cubicBezTo>
                  <a:cubicBezTo>
                    <a:pt x="3253022" y="2790241"/>
                    <a:pt x="3048654" y="2682004"/>
                    <a:pt x="2772099" y="2738735"/>
                  </a:cubicBezTo>
                  <a:cubicBezTo>
                    <a:pt x="2495544" y="2795466"/>
                    <a:pt x="2452864" y="2697310"/>
                    <a:pt x="2337043" y="2738735"/>
                  </a:cubicBezTo>
                  <a:cubicBezTo>
                    <a:pt x="2221222" y="2780160"/>
                    <a:pt x="1857475" y="2709367"/>
                    <a:pt x="1695909" y="2738735"/>
                  </a:cubicBezTo>
                  <a:cubicBezTo>
                    <a:pt x="1534343" y="2768103"/>
                    <a:pt x="1403798" y="2731972"/>
                    <a:pt x="1329546" y="2738735"/>
                  </a:cubicBezTo>
                  <a:cubicBezTo>
                    <a:pt x="1255294" y="2745498"/>
                    <a:pt x="746804" y="2684756"/>
                    <a:pt x="299152" y="2738735"/>
                  </a:cubicBezTo>
                  <a:cubicBezTo>
                    <a:pt x="167966" y="2770292"/>
                    <a:pt x="29662" y="2587065"/>
                    <a:pt x="0" y="2439583"/>
                  </a:cubicBezTo>
                  <a:cubicBezTo>
                    <a:pt x="-16389" y="2235453"/>
                    <a:pt x="63879" y="2012623"/>
                    <a:pt x="0" y="1904475"/>
                  </a:cubicBezTo>
                  <a:cubicBezTo>
                    <a:pt x="-63879" y="1796327"/>
                    <a:pt x="35045" y="1516568"/>
                    <a:pt x="0" y="1347963"/>
                  </a:cubicBezTo>
                  <a:cubicBezTo>
                    <a:pt x="-35045" y="1179358"/>
                    <a:pt x="34632" y="974830"/>
                    <a:pt x="0" y="855664"/>
                  </a:cubicBezTo>
                  <a:cubicBezTo>
                    <a:pt x="-34632" y="736498"/>
                    <a:pt x="2249" y="421327"/>
                    <a:pt x="0" y="299152"/>
                  </a:cubicBezTo>
                  <a:close/>
                </a:path>
              </a:pathLst>
            </a:custGeom>
            <a:noFill/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92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46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EABE-CA8A-D871-2813-3FAE042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Influence &amp; leverage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7568-9615-E427-D1B3-2891AA8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red and blue circles&#10;&#10;Description automatically generated">
            <a:extLst>
              <a:ext uri="{FF2B5EF4-FFF2-40B4-BE49-F238E27FC236}">
                <a16:creationId xmlns:a16="http://schemas.microsoft.com/office/drawing/2014/main" id="{89B229CB-0B9B-6649-DD66-7737EE2DB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2189"/>
            <a:ext cx="5257806" cy="3755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0061D-C68D-FEDE-78EC-50BD4A0331FB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“Unusual” observations can have dramatic effects on least-squares estimates in linear models</a:t>
            </a:r>
          </a:p>
          <a:p>
            <a:r>
              <a:rPr lang="en-CA" dirty="0"/>
              <a:t>The </a:t>
            </a:r>
            <a:r>
              <a:rPr lang="en-CA" b="1" dirty="0">
                <a:solidFill>
                  <a:srgbClr val="0070C0"/>
                </a:solidFill>
              </a:rPr>
              <a:t>leverage-influence quartet </a:t>
            </a:r>
            <a:r>
              <a:rPr lang="en-CA" dirty="0"/>
              <a:t>illustrates the impact of adding one additional point</a:t>
            </a:r>
          </a:p>
          <a:p>
            <a:r>
              <a:rPr lang="en-CA" dirty="0"/>
              <a:t>What “harms” the fitted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9611D-9AF8-C5F5-791D-F3E3BD481D8B}"/>
              </a:ext>
            </a:extLst>
          </p:cNvPr>
          <p:cNvSpPr txBox="1"/>
          <p:nvPr/>
        </p:nvSpPr>
        <p:spPr>
          <a:xfrm>
            <a:off x="5867400" y="28194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1: OK</a:t>
            </a:r>
          </a:p>
          <a:p>
            <a:r>
              <a:rPr lang="en-CA" dirty="0"/>
              <a:t>2: Outlier on y- no harm</a:t>
            </a:r>
          </a:p>
          <a:p>
            <a:r>
              <a:rPr lang="en-CA" dirty="0"/>
              <a:t>3: Outlier on x- no harm</a:t>
            </a:r>
          </a:p>
          <a:p>
            <a:r>
              <a:rPr lang="en-CA" dirty="0"/>
              <a:t>4: Outlier on both- </a:t>
            </a:r>
            <a:r>
              <a:rPr lang="en-CA" dirty="0">
                <a:solidFill>
                  <a:srgbClr val="FF0000"/>
                </a:solidFill>
              </a:rPr>
              <a:t>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C225-19CC-C986-91F6-73B2B9A6BEF4}"/>
              </a:ext>
            </a:extLst>
          </p:cNvPr>
          <p:cNvSpPr txBox="1"/>
          <p:nvPr/>
        </p:nvSpPr>
        <p:spPr>
          <a:xfrm>
            <a:off x="5867400" y="41910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Heuristic formula:</a:t>
            </a:r>
          </a:p>
          <a:p>
            <a:r>
              <a:rPr lang="en-CA" dirty="0"/>
              <a:t>Influence = X leverage × Y residual</a:t>
            </a:r>
          </a:p>
        </p:txBody>
      </p:sp>
    </p:spTree>
    <p:extLst>
      <p:ext uri="{BB962C8B-B14F-4D97-AF65-F5344CB8AC3E}">
        <p14:creationId xmlns:p14="http://schemas.microsoft.com/office/powerpoint/2010/main" val="362002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F18-A358-7463-EAF8-F3C5FD1D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Unusual data: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938A7-3E1E-85D6-2525-6EFD9A64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AA4C641-B9B5-8E45-E090-1DD07D398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057391"/>
            <a:ext cx="6400813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AE85-EEC4-B892-A6F1-7CCB6CAB3C9F}"/>
              </a:ext>
            </a:extLst>
          </p:cNvPr>
          <p:cNvSpPr txBox="1"/>
          <p:nvPr/>
        </p:nvSpPr>
        <p:spPr>
          <a:xfrm>
            <a:off x="452582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Unusual points also affect precision of estimates, as shown by data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FF"/>
                </a:solidFill>
              </a:rPr>
              <a:t>O</a:t>
            </a:r>
            <a:r>
              <a:rPr lang="en-CA" dirty="0"/>
              <a:t>: no bias, but increases std.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6400"/>
                </a:solidFill>
              </a:rPr>
              <a:t>L</a:t>
            </a:r>
            <a:r>
              <a:rPr lang="en-CA" dirty="0"/>
              <a:t>: decreases std. error (“good leverage”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OL</a:t>
            </a:r>
            <a:r>
              <a:rPr lang="en-CA" dirty="0"/>
              <a:t>: biases slope &amp; increases std. error</a:t>
            </a:r>
          </a:p>
          <a:p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6D24A-4B16-AD00-A21E-028B8766538A}"/>
              </a:ext>
            </a:extLst>
          </p:cNvPr>
          <p:cNvCxnSpPr/>
          <p:nvPr/>
        </p:nvCxnSpPr>
        <p:spPr>
          <a:xfrm flipV="1">
            <a:off x="2819400" y="3048000"/>
            <a:ext cx="0" cy="68580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2A976-BEEE-4BF8-C533-B6A0309B1362}"/>
              </a:ext>
            </a:extLst>
          </p:cNvPr>
          <p:cNvCxnSpPr>
            <a:cxnSpLocks/>
          </p:cNvCxnSpPr>
          <p:nvPr/>
        </p:nvCxnSpPr>
        <p:spPr>
          <a:xfrm flipH="1">
            <a:off x="5257800" y="2971800"/>
            <a:ext cx="762000" cy="381000"/>
          </a:xfrm>
          <a:prstGeom prst="straightConnector1">
            <a:avLst/>
          </a:prstGeom>
          <a:ln w="28575">
            <a:solidFill>
              <a:srgbClr val="0064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2342E9-A00E-D2E7-426D-8D15A6AFD145}"/>
              </a:ext>
            </a:extLst>
          </p:cNvPr>
          <p:cNvCxnSpPr/>
          <p:nvPr/>
        </p:nvCxnSpPr>
        <p:spPr>
          <a:xfrm flipH="1" flipV="1">
            <a:off x="4495800" y="4800600"/>
            <a:ext cx="9144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C935-87EE-55A7-4F19-D84388D9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 univariate influence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90D7D-A80E-8741-831C-EAC5FFC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67C261D5-F70A-C2FE-319E-1C9BAF40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6" y="2298720"/>
            <a:ext cx="6250225" cy="44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E1407-0805-1EBF-9AF9-26947944DD21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univariate models, the classic plot shows studentized residuals vs. hat values, bubble size ~ Cooks D (influence) </a:t>
            </a:r>
          </a:p>
          <a:p>
            <a:endParaRPr lang="en-CA" dirty="0"/>
          </a:p>
          <a:p>
            <a:r>
              <a:rPr lang="en-CA" dirty="0"/>
              <a:t>This plot is difficult to read, because the regions of high influence are the outside corners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A3197-D8EB-E04E-4FA3-1B817B1BCA3E}"/>
              </a:ext>
            </a:extLst>
          </p:cNvPr>
          <p:cNvGrpSpPr/>
          <p:nvPr/>
        </p:nvGrpSpPr>
        <p:grpSpPr>
          <a:xfrm>
            <a:off x="5334000" y="3028336"/>
            <a:ext cx="990600" cy="533400"/>
            <a:chOff x="7086600" y="2895600"/>
            <a:chExt cx="990600" cy="533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8EBD0C-F91E-6184-BAEF-34EBE55F9804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31E3BE-C166-AE45-BFCC-5B4121786203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83C146-AA51-22D0-DFF4-BE9BF7661C92}"/>
              </a:ext>
            </a:extLst>
          </p:cNvPr>
          <p:cNvGrpSpPr/>
          <p:nvPr/>
        </p:nvGrpSpPr>
        <p:grpSpPr>
          <a:xfrm>
            <a:off x="5334000" y="5448300"/>
            <a:ext cx="990600" cy="533400"/>
            <a:chOff x="7086600" y="2895600"/>
            <a:chExt cx="990600" cy="533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EE6B4-0E8A-2F5F-FFEE-BCC5258BC815}"/>
                </a:ext>
              </a:extLst>
            </p:cNvPr>
            <p:cNvSpPr/>
            <p:nvPr/>
          </p:nvSpPr>
          <p:spPr>
            <a:xfrm>
              <a:off x="7086600" y="2895600"/>
              <a:ext cx="990600" cy="5334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601EBB-DE22-0DE6-4811-9741C64D43CC}"/>
                </a:ext>
              </a:extLst>
            </p:cNvPr>
            <p:cNvSpPr txBox="1"/>
            <p:nvPr/>
          </p:nvSpPr>
          <p:spPr>
            <a:xfrm>
              <a:off x="7162800" y="2905780"/>
              <a:ext cx="83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BAD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743DF4-12F0-475F-A14B-1FC0D6AF7DB9}"/>
              </a:ext>
            </a:extLst>
          </p:cNvPr>
          <p:cNvSpPr txBox="1"/>
          <p:nvPr/>
        </p:nvSpPr>
        <p:spPr>
          <a:xfrm>
            <a:off x="6832121" y="2743200"/>
            <a:ext cx="1854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Duncan’s data on occupational prestige</a:t>
            </a:r>
          </a:p>
        </p:txBody>
      </p:sp>
    </p:spTree>
    <p:extLst>
      <p:ext uri="{BB962C8B-B14F-4D97-AF65-F5344CB8AC3E}">
        <p14:creationId xmlns:p14="http://schemas.microsoft.com/office/powerpoint/2010/main" val="36383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0728-0F7F-D6AF-22F4-9E054250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Showing </a:t>
            </a:r>
            <a:r>
              <a:rPr lang="en-CA" dirty="0" err="1"/>
              <a:t>CookD</a:t>
            </a:r>
            <a:r>
              <a:rPr lang="en-CA" dirty="0"/>
              <a:t> contours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4BBEB-616C-C766-348B-954BD23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chart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034D2A8-B39D-C518-69E3-65816946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8616"/>
            <a:ext cx="5328800" cy="4342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EE0A8-468C-6236-A068-0459B2647D9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more informative version shades the background with contours of constant Cook’s distance</a:t>
            </a:r>
          </a:p>
        </p:txBody>
      </p:sp>
    </p:spTree>
    <p:extLst>
      <p:ext uri="{BB962C8B-B14F-4D97-AF65-F5344CB8AC3E}">
        <p14:creationId xmlns:p14="http://schemas.microsoft.com/office/powerpoint/2010/main" val="132122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13CE-EBE2-C370-A7CF-BFD2F42A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28EED-BCE5-07EA-2B20-67B805D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5A2BF-237B-5A91-E0BF-E49818521BF7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extend this to a MLM with multiple responses?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2E76-4C2C-ACD4-B397-D770D38A603F}"/>
              </a:ext>
            </a:extLst>
          </p:cNvPr>
          <p:cNvSpPr txBox="1"/>
          <p:nvPr/>
        </p:nvSpPr>
        <p:spPr>
          <a:xfrm>
            <a:off x="533400" y="1828800"/>
            <a:ext cx="8153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mymlm</a:t>
            </a:r>
            <a:r>
              <a:rPr lang="es-ES" dirty="0"/>
              <a:t> &lt;- lm( </a:t>
            </a:r>
            <a:r>
              <a:rPr lang="es-ES" dirty="0" err="1"/>
              <a:t>cbind</a:t>
            </a:r>
            <a:r>
              <a:rPr lang="es-ES" dirty="0"/>
              <a:t>(y1, y2, y3) ~ x1 + x2 + x3, data=</a:t>
            </a:r>
            <a:r>
              <a:rPr lang="es-ES" dirty="0" err="1"/>
              <a:t>mydata</a:t>
            </a:r>
            <a:r>
              <a:rPr lang="es-ES" dirty="0"/>
              <a:t>)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FE7B5-0451-05B8-FE99-328F5236F9F2}"/>
              </a:ext>
            </a:extLst>
          </p:cNvPr>
          <p:cNvSpPr txBox="1"/>
          <p:nvPr/>
        </p:nvSpPr>
        <p:spPr>
          <a:xfrm>
            <a:off x="533400" y="25908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and then get useful diagnostics and plots with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C05F-B13C-56D9-98EE-061F7FC356E8}"/>
              </a:ext>
            </a:extLst>
          </p:cNvPr>
          <p:cNvSpPr txBox="1"/>
          <p:nvPr/>
        </p:nvSpPr>
        <p:spPr>
          <a:xfrm>
            <a:off x="685800" y="3200400"/>
            <a:ext cx="8001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influence(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hatvalues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)</a:t>
            </a:r>
          </a:p>
          <a:p>
            <a:r>
              <a:rPr lang="en-CA" dirty="0" err="1"/>
              <a:t>influencePlot</a:t>
            </a:r>
            <a:r>
              <a:rPr lang="en-CA" dirty="0"/>
              <a:t>(</a:t>
            </a:r>
            <a:r>
              <a:rPr lang="en-CA" dirty="0" err="1"/>
              <a:t>mymlm</a:t>
            </a:r>
            <a:r>
              <a:rPr lang="en-CA" dirty="0"/>
              <a:t>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1BAE-CAAC-FAC1-1F13-77FDD45B5CA3}"/>
              </a:ext>
            </a:extLst>
          </p:cNvPr>
          <p:cNvSpPr txBox="1"/>
          <p:nvPr/>
        </p:nvSpPr>
        <p:spPr>
          <a:xfrm>
            <a:off x="609600" y="4495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well, cases can be jointly influential, so we might want to compute measures of change in coefficients or fitted values when </a:t>
            </a:r>
            <a:r>
              <a:rPr lang="en-CA" i="1" dirty="0"/>
              <a:t>m </a:t>
            </a:r>
            <a:r>
              <a:rPr lang="en-CA" dirty="0"/>
              <a:t>&gt; 1 cases are deleted</a:t>
            </a:r>
          </a:p>
          <a:p>
            <a:endParaRPr lang="en-CA" dirty="0"/>
          </a:p>
          <a:p>
            <a:r>
              <a:rPr lang="en-CA" dirty="0" err="1">
                <a:latin typeface="Lucida Console" panose="020B0609040504020204" pitchFamily="49" charset="0"/>
              </a:rPr>
              <a:t>mvinfluence</a:t>
            </a:r>
            <a:r>
              <a:rPr lang="en-CA" dirty="0"/>
              <a:t> implements the methods described by Barrett &amp; Ling (1992)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56CF6-78AA-5789-E133-BBAA82F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6013226"/>
            <a:ext cx="6857143" cy="523810"/>
          </a:xfrm>
          <a:prstGeom prst="rect">
            <a:avLst/>
          </a:prstGeom>
        </p:spPr>
      </p:pic>
      <p:pic>
        <p:nvPicPr>
          <p:cNvPr id="12" name="Picture 11" descr="A red person standing in a circle of blue people&#10;&#10;Description automatically generated">
            <a:extLst>
              <a:ext uri="{FF2B5EF4-FFF2-40B4-BE49-F238E27FC236}">
                <a16:creationId xmlns:a16="http://schemas.microsoft.com/office/drawing/2014/main" id="{9C35C6AE-1071-40F4-E072-663E52C6D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21" y="193443"/>
            <a:ext cx="78817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1C7-4DFE-69DD-50DF-B4CE4D6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A8507-2E20-3D51-E9FD-92DAD684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Multivariate analogs of Hat values, studentized residuals, Cook’s D, DFFITS, … for deletion of </a:t>
            </a:r>
            <a:r>
              <a:rPr lang="en-CA" sz="2400" i="1" dirty="0"/>
              <a:t>m</a:t>
            </a:r>
            <a:r>
              <a:rPr lang="en-CA" sz="2400" dirty="0"/>
              <a:t>=1,2,…</a:t>
            </a:r>
          </a:p>
          <a:p>
            <a:r>
              <a:rPr lang="en-CA" sz="2400" dirty="0"/>
              <a:t>For the MLM,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 B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/>
              <a:t>, define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/>
              <a:t>= submatrix of X whose </a:t>
            </a:r>
            <a:r>
              <a:rPr lang="en-CA" sz="2000" i="1" dirty="0"/>
              <a:t>m</a:t>
            </a:r>
            <a:r>
              <a:rPr lang="en-CA" sz="2000" dirty="0"/>
              <a:t> rows are indexed by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= complement of X, deleting those </a:t>
            </a:r>
            <a:r>
              <a:rPr lang="en-CA" sz="2000" i="1" dirty="0"/>
              <a:t>m </a:t>
            </a:r>
            <a:r>
              <a:rPr lang="en-CA" sz="2000" dirty="0"/>
              <a:t>rows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/>
              <a:t>defined similarly </a:t>
            </a:r>
          </a:p>
          <a:p>
            <a:pPr lvl="1"/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 </a:t>
            </a:r>
            <a:r>
              <a:rPr lang="en-CA" sz="2000" dirty="0"/>
              <a:t>(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0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000" dirty="0">
                <a:ea typeface="Cambria Math" panose="02040503050406030204" pitchFamily="18" charset="0"/>
              </a:rPr>
              <a:t>coefficients with cases in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000" dirty="0">
                <a:ea typeface="Cambria Math" panose="02040503050406030204" pitchFamily="18" charset="0"/>
              </a:rPr>
              <a:t> deleted</a:t>
            </a:r>
          </a:p>
          <a:p>
            <a:pPr lvl="1"/>
            <a:r>
              <a:rPr lang="en-CA" sz="2000" dirty="0">
                <a:ea typeface="Cambria Math" panose="02040503050406030204" pitchFamily="18" charset="0"/>
              </a:rPr>
              <a:t>deletion residuals: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–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 </a:t>
            </a:r>
            <a:r>
              <a:rPr lang="en-CA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CA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(I)</a:t>
            </a:r>
          </a:p>
          <a:p>
            <a:r>
              <a:rPr lang="en-CA" sz="2400" dirty="0">
                <a:ea typeface="Cambria Math" panose="02040503050406030204" pitchFamily="18" charset="0"/>
              </a:rPr>
              <a:t>Hat values: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2400" dirty="0">
                <a:ea typeface="Cambria Math" panose="02040503050406030204" pitchFamily="18" charset="0"/>
              </a:rPr>
              <a:t>analog of 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ea typeface="Cambria Math" panose="02040503050406030204" pitchFamily="18" charset="0"/>
              </a:rPr>
              <a:t> for residuals: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’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CA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-1 </a:t>
            </a:r>
            <a:r>
              <a:rPr lang="en-CA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CA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CA" sz="2400" dirty="0">
              <a:ea typeface="Cambria Math" panose="02040503050406030204" pitchFamily="18" charset="0"/>
            </a:endParaRPr>
          </a:p>
          <a:p>
            <a:r>
              <a:rPr lang="en-CA" sz="2400" dirty="0">
                <a:ea typeface="Cambria Math" panose="02040503050406030204" pitchFamily="18" charset="0"/>
              </a:rPr>
              <a:t>Generalized Cook distance</a:t>
            </a:r>
          </a:p>
          <a:p>
            <a:pPr lvl="1"/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5B14C-E1BE-4838-1357-59454FFA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93386-5675-FB67-9507-1D24E02F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772228"/>
            <a:ext cx="5971429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DCB0-175A-82ED-40AA-BD11DCA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Multivariate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C336-E91D-F71C-A19A-1DE3662B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8090C-A976-21D8-A9DC-B3BE8272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7361905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7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74D1-7E78-28F1-E6AB-0B7103E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1556-9DE1-010A-DABF-F47B5D23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5" y="457203"/>
            <a:ext cx="6762857" cy="250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0EB7D-67D5-1260-AB38-6DADB8B7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4" y="3048000"/>
            <a:ext cx="6831428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C1394-F3EB-DF6F-D2F8-015ED5E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6E4A-A9B4-D9F6-9D6E-13527095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6" y="457200"/>
            <a:ext cx="7771428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A79-D9A5-56EC-AB12-83341D2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</a:t>
            </a:r>
            <a:r>
              <a:rPr lang="en-CA" dirty="0" err="1"/>
              <a:t>influencePlot</a:t>
            </a:r>
            <a:r>
              <a:rPr lang="en-CA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076A4-83E8-AD8B-DA1A-634D3C97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E9A47-C26C-B394-A6B8-32D2B8A86450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data(</a:t>
            </a:r>
            <a:r>
              <a:rPr lang="en-CA" dirty="0" err="1"/>
              <a:t>Rohwer</a:t>
            </a:r>
            <a:r>
              <a:rPr lang="en-CA" dirty="0"/>
              <a:t>, package="</a:t>
            </a:r>
            <a:r>
              <a:rPr lang="en-CA" dirty="0" err="1"/>
              <a:t>heplots</a:t>
            </a:r>
            <a:r>
              <a:rPr lang="en-CA" dirty="0"/>
              <a:t>")</a:t>
            </a:r>
          </a:p>
          <a:p>
            <a:r>
              <a:rPr lang="en-CA" dirty="0"/>
              <a:t>Rohwer2 &lt;- subset(</a:t>
            </a:r>
            <a:r>
              <a:rPr lang="en-CA" dirty="0" err="1"/>
              <a:t>Rohwer</a:t>
            </a:r>
            <a:r>
              <a:rPr lang="en-CA" dirty="0"/>
              <a:t>, subset=group==2)</a:t>
            </a:r>
          </a:p>
          <a:p>
            <a:r>
              <a:rPr lang="en-CA" dirty="0"/>
              <a:t>Rohwer.mod &lt;- </a:t>
            </a:r>
            <a:r>
              <a:rPr lang="en-CA" dirty="0" err="1"/>
              <a:t>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(SAT, PPVT, Raven) ~ </a:t>
            </a:r>
            <a:r>
              <a:rPr lang="en-CA" dirty="0" err="1"/>
              <a:t>n+s+ns+na+ss</a:t>
            </a:r>
            <a:r>
              <a:rPr lang="en-CA" dirty="0"/>
              <a:t>, data=Rohwer2)</a:t>
            </a:r>
          </a:p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type="</a:t>
            </a:r>
            <a:r>
              <a:rPr lang="en-CA" dirty="0" err="1"/>
              <a:t>stres</a:t>
            </a:r>
            <a:r>
              <a:rPr lang="en-CA" dirty="0"/>
              <a:t>")</a:t>
            </a:r>
          </a:p>
        </p:txBody>
      </p:sp>
      <p:pic>
        <p:nvPicPr>
          <p:cNvPr id="6" name="Picture 5" descr="A graph with red dots and numbers&#10;&#10;Description automatically generated">
            <a:extLst>
              <a:ext uri="{FF2B5EF4-FFF2-40B4-BE49-F238E27FC236}">
                <a16:creationId xmlns:a16="http://schemas.microsoft.com/office/drawing/2014/main" id="{96DE4ED3-344B-7ABD-03B9-5E348CFF3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2966356"/>
            <a:ext cx="6952381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ADD7-3AD3-4417-D23E-2C13A20F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A14-3213-103D-814B-BF85222E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LM Family &amp; Friends</a:t>
            </a:r>
          </a:p>
          <a:p>
            <a:r>
              <a:rPr lang="en-CA" dirty="0"/>
              <a:t>Plots for multivariate data</a:t>
            </a:r>
          </a:p>
          <a:p>
            <a:r>
              <a:rPr lang="en-CA" dirty="0"/>
              <a:t>Plots for MLMs</a:t>
            </a:r>
          </a:p>
          <a:p>
            <a:r>
              <a:rPr lang="en-CA" dirty="0"/>
              <a:t>Diagnostic plots for MLMs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D021D-F57C-814D-AB3F-96CA2F66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8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26E4-ADFE-0B57-4E10-7F8A881B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Influence diagnostics: LR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B01CB-8022-DE85-FCA4-8696E245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40B3541-5218-4249-781E-33CFAACE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09" y="3257991"/>
            <a:ext cx="6952381" cy="35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FDB6A-84A2-DDD1-61F8-E438CE34EDA6}"/>
              </a:ext>
            </a:extLst>
          </p:cNvPr>
          <p:cNvSpPr txBox="1"/>
          <p:nvPr/>
        </p:nvSpPr>
        <p:spPr>
          <a:xfrm>
            <a:off x="533400" y="2754868"/>
            <a:ext cx="8229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influencePlot</a:t>
            </a:r>
            <a:r>
              <a:rPr lang="en-CA" dirty="0"/>
              <a:t>(Rohwer.mod, </a:t>
            </a:r>
            <a:r>
              <a:rPr lang="en-CA" dirty="0" err="1"/>
              <a:t>id.n</a:t>
            </a:r>
            <a:r>
              <a:rPr lang="en-CA" dirty="0"/>
              <a:t>=4, type=“LR")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30B89-22E4-8CA0-D2A9-828E9636119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LR plot shows log(L) vs log(R)</a:t>
            </a:r>
          </a:p>
          <a:p>
            <a:r>
              <a:rPr lang="en-CA" dirty="0"/>
              <a:t>Main idea: Influence = Leverage (L) × Residual (R) </a:t>
            </a:r>
            <a:r>
              <a:rPr lang="en-CA" dirty="0">
                <a:sym typeface="Symbol" panose="05050102010706020507" pitchFamily="18" charset="2"/>
              </a:rPr>
              <a:t> log(</a:t>
            </a:r>
            <a:r>
              <a:rPr lang="en-CA" dirty="0" err="1">
                <a:sym typeface="Symbol" panose="05050102010706020507" pitchFamily="18" charset="2"/>
              </a:rPr>
              <a:t>Infl</a:t>
            </a:r>
            <a:r>
              <a:rPr lang="en-CA" dirty="0">
                <a:sym typeface="Symbol" panose="05050102010706020507" pitchFamily="18" charset="2"/>
              </a:rPr>
              <a:t>) = log(L) + log(R</a:t>
            </a:r>
            <a:r>
              <a:rPr lang="en-CA" dirty="0"/>
              <a:t> 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Contours of constant influence (Cook’s D) are lines with slope = -1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This makes it very easy to read, simplifies interpretation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8464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6A15-732D-5A81-BD95-283CD32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are the influential penguins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76E3B-3C31-67C5-3DC9-F48F6A7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CF7BA0A-4BF7-B473-5F96-EC14D14F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1250"/>
            <a:ext cx="3780000" cy="3780000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3BF0AA5-BA4A-7123-2E1D-263F61C7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21" y="2201250"/>
            <a:ext cx="4050586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6FB1E-3231-6279-B295-455F853B25D8}"/>
              </a:ext>
            </a:extLst>
          </p:cNvPr>
          <p:cNvSpPr txBox="1"/>
          <p:nvPr/>
        </p:nvSpPr>
        <p:spPr>
          <a:xfrm>
            <a:off x="457200" y="1877007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type="</a:t>
            </a:r>
            <a:r>
              <a:rPr lang="en-CA" sz="1600" dirty="0" err="1"/>
              <a:t>stres</a:t>
            </a:r>
            <a:r>
              <a:rPr lang="en-CA" sz="1600" dirty="0"/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B8722-4889-E91B-1D63-08AC891BF8B6}"/>
              </a:ext>
            </a:extLst>
          </p:cNvPr>
          <p:cNvSpPr txBox="1"/>
          <p:nvPr/>
        </p:nvSpPr>
        <p:spPr>
          <a:xfrm>
            <a:off x="4791472" y="1866454"/>
            <a:ext cx="4008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/>
              <a:t>influencePlot</a:t>
            </a:r>
            <a:r>
              <a:rPr lang="en-CA" sz="1600" dirty="0"/>
              <a:t>(</a:t>
            </a:r>
            <a:r>
              <a:rPr lang="en-CA" sz="1600" dirty="0" err="1"/>
              <a:t>peng.mlm</a:t>
            </a:r>
            <a:r>
              <a:rPr lang="en-CA" sz="1600" dirty="0"/>
              <a:t>, </a:t>
            </a:r>
            <a:r>
              <a:rPr lang="en-CA" sz="1600" dirty="0" err="1"/>
              <a:t>id.n</a:t>
            </a:r>
            <a:r>
              <a:rPr lang="en-CA" sz="1600" dirty="0"/>
              <a:t>=3, type=“LR")</a:t>
            </a:r>
          </a:p>
        </p:txBody>
      </p:sp>
    </p:spTree>
    <p:extLst>
      <p:ext uri="{BB962C8B-B14F-4D97-AF65-F5344CB8AC3E}">
        <p14:creationId xmlns:p14="http://schemas.microsoft.com/office/powerpoint/2010/main" val="7100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BE0F-1728-3D8E-0C66-2A0ECDAD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8AF86-3336-C2E2-0D6B-DE4394F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5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 descr="C:\Dropbox\Documents\Presentations\AARMS\fig\scatterpl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54369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Dropbox\Documents\Presentations\AARMS\fig\symbo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43696"/>
            <a:ext cx="20712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Dropbox\Documents\Presentations\AARMS\fig\prestige3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63290"/>
            <a:ext cx="21062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6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Dropbox\Documents\Presentations\AARMS\fig\mosa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17" y="4404360"/>
            <a:ext cx="20269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ropbox\Documents\Presentations\AARMS\fig\berk4f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53" y="4572000"/>
            <a:ext cx="212169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53" y="4404360"/>
            <a:ext cx="2438096" cy="2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LM family &amp; friends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58334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Models, graphical methods &amp; opportunities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358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Dropbox\Documents\Presentations\AARMS\fig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37" y="4572000"/>
            <a:ext cx="20351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57585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HE plots &amp; related methods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F50953-8F3D-C7DF-E7A0-F81352E6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000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5513</TotalTime>
  <Words>3693</Words>
  <Application>Microsoft Office PowerPoint</Application>
  <PresentationFormat>On-screen Show (4:3)</PresentationFormat>
  <Paragraphs>513</Paragraphs>
  <Slides>62</Slides>
  <Notes>14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Symbol</vt:lpstr>
      <vt:lpstr>Calibri</vt:lpstr>
      <vt:lpstr>Cambria Math</vt:lpstr>
      <vt:lpstr>Lucida Console</vt:lpstr>
      <vt:lpstr>Symbol</vt:lpstr>
      <vt:lpstr>Wingdings</vt:lpstr>
      <vt:lpstr>R-Graphics3</vt:lpstr>
      <vt:lpstr>Equation</vt:lpstr>
      <vt:lpstr>Visualizing Multivariate Data &amp; Models with R A preview</vt:lpstr>
      <vt:lpstr>PowerPoint Presentation</vt:lpstr>
      <vt:lpstr>PowerPoint Presentation</vt:lpstr>
      <vt:lpstr>Publication goals</vt:lpstr>
      <vt:lpstr>Process</vt:lpstr>
      <vt:lpstr>Topics for today</vt:lpstr>
      <vt:lpstr>The LM family &amp; friends</vt:lpstr>
      <vt:lpstr>The LM family &amp; friends</vt:lpstr>
      <vt:lpstr>The LM family &amp; friends</vt:lpstr>
      <vt:lpstr>The LM family &amp; friends</vt:lpstr>
      <vt:lpstr>Software:          packages</vt:lpstr>
      <vt:lpstr>Plots for data analysis</vt:lpstr>
      <vt:lpstr>Penguins data</vt:lpstr>
      <vt:lpstr>Plots for multivariate data</vt:lpstr>
      <vt:lpstr>Annotated scatterplots</vt:lpstr>
      <vt:lpstr>Non-parametric contours</vt:lpstr>
      <vt:lpstr>Reconnaisance: scatterplot matrices</vt:lpstr>
      <vt:lpstr>Generalized pairs plots</vt:lpstr>
      <vt:lpstr>Parallel coordinates plots</vt:lpstr>
      <vt:lpstr>Animated tours</vt:lpstr>
      <vt:lpstr>Projection example</vt:lpstr>
      <vt:lpstr>Tours</vt:lpstr>
      <vt:lpstr>The tourr package</vt:lpstr>
      <vt:lpstr>Penguin tours</vt:lpstr>
      <vt:lpstr>Guided tours</vt:lpstr>
      <vt:lpstr>Interactive tours?</vt:lpstr>
      <vt:lpstr>MLM visualization: Overview</vt:lpstr>
      <vt:lpstr>Data ellipsoids</vt:lpstr>
      <vt:lpstr>Data ellipses: Sufficient visual summary</vt:lpstr>
      <vt:lpstr>HE plots: Visual overview</vt:lpstr>
      <vt:lpstr>Hypothesis tests in linear models</vt:lpstr>
      <vt:lpstr>Response dimensions</vt:lpstr>
      <vt:lpstr>Visualizing SSPT = SSPH + SSPE</vt:lpstr>
      <vt:lpstr>HE plots: Visualizing MLM tests</vt:lpstr>
      <vt:lpstr>HE plots: Visualizing MLM tests</vt:lpstr>
      <vt:lpstr>HE pairs() plots</vt:lpstr>
      <vt:lpstr>PowerPoint Presentation</vt:lpstr>
      <vt:lpstr>Low-D displays of High-D data</vt:lpstr>
      <vt:lpstr>PCA, CDA &amp; Biplots</vt:lpstr>
      <vt:lpstr>Biplot: The data juicer</vt:lpstr>
      <vt:lpstr>Canonical discriminant plots: The MANOVA juicer</vt:lpstr>
      <vt:lpstr>MLM diagnostics</vt:lpstr>
      <vt:lpstr>Visualizing equality of (co)variance </vt:lpstr>
      <vt:lpstr>heplots::covEllipses()</vt:lpstr>
      <vt:lpstr>Centering</vt:lpstr>
      <vt:lpstr>Box’s M test</vt:lpstr>
      <vt:lpstr>Multivariate normality &amp; outliers </vt:lpstr>
      <vt:lpstr>heplots::cqplot()</vt:lpstr>
      <vt:lpstr>Weird birds</vt:lpstr>
      <vt:lpstr>Unusual data: Influence &amp; leverage</vt:lpstr>
      <vt:lpstr>Unusual data: precision</vt:lpstr>
      <vt:lpstr>Classic univariate influence plot</vt:lpstr>
      <vt:lpstr>Showing CookD contours</vt:lpstr>
      <vt:lpstr>Multivariate influence</vt:lpstr>
      <vt:lpstr>Multivariate influence</vt:lpstr>
      <vt:lpstr>Multivariate influence</vt:lpstr>
      <vt:lpstr>PowerPoint Presentation</vt:lpstr>
      <vt:lpstr>PowerPoint Presentation</vt:lpstr>
      <vt:lpstr>Influence diagnostics: influencePlot()</vt:lpstr>
      <vt:lpstr>Influence diagnostics: LR plot</vt:lpstr>
      <vt:lpstr>Who are the influential penguins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42</cp:revision>
  <dcterms:created xsi:type="dcterms:W3CDTF">2017-10-14T20:35:56Z</dcterms:created>
  <dcterms:modified xsi:type="dcterms:W3CDTF">2024-03-10T22:08:17Z</dcterms:modified>
</cp:coreProperties>
</file>